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Opun Mai Bold" charset="1" panose="00000000000000000000"/>
      <p:regular r:id="rId28"/>
    </p:embeddedFont>
    <p:embeddedFont>
      <p:font typeface="Opun Mai" charset="1" panose="0000000000000000000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13" Target="../media/image31.png" Type="http://schemas.openxmlformats.org/officeDocument/2006/relationships/image"/><Relationship Id="rId14" Target="../media/image32.svg" Type="http://schemas.openxmlformats.org/officeDocument/2006/relationships/image"/><Relationship Id="rId15" Target="../media/image33.png" Type="http://schemas.openxmlformats.org/officeDocument/2006/relationships/image"/><Relationship Id="rId16" Target="../media/image34.svg" Type="http://schemas.openxmlformats.org/officeDocument/2006/relationships/image"/><Relationship Id="rId17" Target="../media/image35.png" Type="http://schemas.openxmlformats.org/officeDocument/2006/relationships/image"/><Relationship Id="rId18" Target="../media/image3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2.jpeg" Type="http://schemas.openxmlformats.org/officeDocument/2006/relationships/image"/><Relationship Id="rId5" Target="../media/image53.jpeg" Type="http://schemas.openxmlformats.org/officeDocument/2006/relationships/image"/><Relationship Id="rId6" Target="../media/image54.jpeg" Type="http://schemas.openxmlformats.org/officeDocument/2006/relationships/image"/><Relationship Id="rId7" Target="../media/image55.jpeg" Type="http://schemas.openxmlformats.org/officeDocument/2006/relationships/image"/><Relationship Id="rId8" Target="../media/image56.jpe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13" Target="../media/image31.png" Type="http://schemas.openxmlformats.org/officeDocument/2006/relationships/image"/><Relationship Id="rId14" Target="../media/image32.svg" Type="http://schemas.openxmlformats.org/officeDocument/2006/relationships/image"/><Relationship Id="rId15" Target="../media/image33.png" Type="http://schemas.openxmlformats.org/officeDocument/2006/relationships/image"/><Relationship Id="rId16" Target="../media/image34.svg" Type="http://schemas.openxmlformats.org/officeDocument/2006/relationships/image"/><Relationship Id="rId17" Target="../media/image35.png" Type="http://schemas.openxmlformats.org/officeDocument/2006/relationships/image"/><Relationship Id="rId18" Target="../media/image3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47.jpeg" Type="http://schemas.openxmlformats.org/officeDocument/2006/relationships/image"/><Relationship Id="rId5" Target="../media/image57.jpeg" Type="http://schemas.openxmlformats.org/officeDocument/2006/relationships/image"/><Relationship Id="rId6" Target="../media/image58.jpeg" Type="http://schemas.openxmlformats.org/officeDocument/2006/relationships/image"/><Relationship Id="rId7" Target="../media/image59.jpeg" Type="http://schemas.openxmlformats.org/officeDocument/2006/relationships/image"/><Relationship Id="rId8" Target="../media/image60.jpe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13" Target="../media/image31.png" Type="http://schemas.openxmlformats.org/officeDocument/2006/relationships/image"/><Relationship Id="rId14" Target="../media/image32.svg" Type="http://schemas.openxmlformats.org/officeDocument/2006/relationships/image"/><Relationship Id="rId15" Target="../media/image33.png" Type="http://schemas.openxmlformats.org/officeDocument/2006/relationships/image"/><Relationship Id="rId16" Target="../media/image34.svg" Type="http://schemas.openxmlformats.org/officeDocument/2006/relationships/image"/><Relationship Id="rId17" Target="../media/image35.png" Type="http://schemas.openxmlformats.org/officeDocument/2006/relationships/image"/><Relationship Id="rId18" Target="../media/image3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1.jpeg" Type="http://schemas.openxmlformats.org/officeDocument/2006/relationships/image"/><Relationship Id="rId5" Target="../media/image62.jpeg" Type="http://schemas.openxmlformats.org/officeDocument/2006/relationships/image"/><Relationship Id="rId6" Target="../media/image63.jpeg" Type="http://schemas.openxmlformats.org/officeDocument/2006/relationships/image"/><Relationship Id="rId7" Target="../media/image64.jpeg" Type="http://schemas.openxmlformats.org/officeDocument/2006/relationships/image"/><Relationship Id="rId8" Target="../media/image65.jpe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13" Target="../media/image31.png" Type="http://schemas.openxmlformats.org/officeDocument/2006/relationships/image"/><Relationship Id="rId14" Target="../media/image32.svg" Type="http://schemas.openxmlformats.org/officeDocument/2006/relationships/image"/><Relationship Id="rId15" Target="../media/image33.png" Type="http://schemas.openxmlformats.org/officeDocument/2006/relationships/image"/><Relationship Id="rId16" Target="../media/image34.svg" Type="http://schemas.openxmlformats.org/officeDocument/2006/relationships/image"/><Relationship Id="rId17" Target="../media/image35.png" Type="http://schemas.openxmlformats.org/officeDocument/2006/relationships/image"/><Relationship Id="rId18" Target="../media/image3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6.jpeg" Type="http://schemas.openxmlformats.org/officeDocument/2006/relationships/image"/><Relationship Id="rId5" Target="../media/image67.jpeg" Type="http://schemas.openxmlformats.org/officeDocument/2006/relationships/image"/><Relationship Id="rId6" Target="../media/image68.jpeg" Type="http://schemas.openxmlformats.org/officeDocument/2006/relationships/image"/><Relationship Id="rId7" Target="../media/image69.jpeg" Type="http://schemas.openxmlformats.org/officeDocument/2006/relationships/image"/><Relationship Id="rId8" Target="../media/image70.jpe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13" Target="../media/image31.png" Type="http://schemas.openxmlformats.org/officeDocument/2006/relationships/image"/><Relationship Id="rId14" Target="../media/image32.svg" Type="http://schemas.openxmlformats.org/officeDocument/2006/relationships/image"/><Relationship Id="rId15" Target="../media/image33.png" Type="http://schemas.openxmlformats.org/officeDocument/2006/relationships/image"/><Relationship Id="rId16" Target="../media/image34.svg" Type="http://schemas.openxmlformats.org/officeDocument/2006/relationships/image"/><Relationship Id="rId17" Target="../media/image35.png" Type="http://schemas.openxmlformats.org/officeDocument/2006/relationships/image"/><Relationship Id="rId18" Target="../media/image3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1.jpeg" Type="http://schemas.openxmlformats.org/officeDocument/2006/relationships/image"/><Relationship Id="rId5" Target="../media/image72.jpeg" Type="http://schemas.openxmlformats.org/officeDocument/2006/relationships/image"/><Relationship Id="rId6" Target="../media/image73.jpeg" Type="http://schemas.openxmlformats.org/officeDocument/2006/relationships/image"/><Relationship Id="rId7" Target="../media/image74.jpeg" Type="http://schemas.openxmlformats.org/officeDocument/2006/relationships/image"/><Relationship Id="rId8" Target="../media/image75.jpe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jpe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13" Target="../media/image31.png" Type="http://schemas.openxmlformats.org/officeDocument/2006/relationships/image"/><Relationship Id="rId14" Target="../media/image32.svg" Type="http://schemas.openxmlformats.org/officeDocument/2006/relationships/image"/><Relationship Id="rId15" Target="../media/image33.png" Type="http://schemas.openxmlformats.org/officeDocument/2006/relationships/image"/><Relationship Id="rId16" Target="../media/image34.svg" Type="http://schemas.openxmlformats.org/officeDocument/2006/relationships/image"/><Relationship Id="rId17" Target="../media/image35.png" Type="http://schemas.openxmlformats.org/officeDocument/2006/relationships/image"/><Relationship Id="rId18" Target="../media/image3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76.jpeg" Type="http://schemas.openxmlformats.org/officeDocument/2006/relationships/image"/><Relationship Id="rId7" Target="../media/image77.jpeg" Type="http://schemas.openxmlformats.org/officeDocument/2006/relationships/image"/><Relationship Id="rId8" Target="../media/image78.jpeg" Type="http://schemas.openxmlformats.org/officeDocument/2006/relationships/image"/><Relationship Id="rId9" Target="../media/image79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5.jpe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13" Target="../media/image31.png" Type="http://schemas.openxmlformats.org/officeDocument/2006/relationships/image"/><Relationship Id="rId14" Target="../media/image32.svg" Type="http://schemas.openxmlformats.org/officeDocument/2006/relationships/image"/><Relationship Id="rId15" Target="../media/image33.png" Type="http://schemas.openxmlformats.org/officeDocument/2006/relationships/image"/><Relationship Id="rId16" Target="../media/image34.svg" Type="http://schemas.openxmlformats.org/officeDocument/2006/relationships/image"/><Relationship Id="rId17" Target="../media/image35.png" Type="http://schemas.openxmlformats.org/officeDocument/2006/relationships/image"/><Relationship Id="rId18" Target="../media/image3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81.jpeg" Type="http://schemas.openxmlformats.org/officeDocument/2006/relationships/image"/><Relationship Id="rId7" Target="../media/image82.jpeg" Type="http://schemas.openxmlformats.org/officeDocument/2006/relationships/image"/><Relationship Id="rId8" Target="../media/image83.jpeg" Type="http://schemas.openxmlformats.org/officeDocument/2006/relationships/image"/><Relationship Id="rId9" Target="../media/image84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11" Target="../media/image31.png" Type="http://schemas.openxmlformats.org/officeDocument/2006/relationships/image"/><Relationship Id="rId12" Target="../media/image32.svg" Type="http://schemas.openxmlformats.org/officeDocument/2006/relationships/image"/><Relationship Id="rId13" Target="../media/image33.png" Type="http://schemas.openxmlformats.org/officeDocument/2006/relationships/image"/><Relationship Id="rId14" Target="../media/image34.svg" Type="http://schemas.openxmlformats.org/officeDocument/2006/relationships/image"/><Relationship Id="rId15" Target="../media/image35.png" Type="http://schemas.openxmlformats.org/officeDocument/2006/relationships/image"/><Relationship Id="rId16" Target="../media/image3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86.jpe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87.png" Type="http://schemas.openxmlformats.org/officeDocument/2006/relationships/image"/><Relationship Id="rId8" Target="../media/image88.pn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89.jpeg" Type="http://schemas.openxmlformats.org/officeDocument/2006/relationships/image"/><Relationship Id="rId5" Target="../media/image90.jpeg" Type="http://schemas.openxmlformats.org/officeDocument/2006/relationships/image"/><Relationship Id="rId6" Target="../media/image91.jpe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3.png" Type="http://schemas.openxmlformats.org/officeDocument/2006/relationships/image"/><Relationship Id="rId13" Target="../media/image34.svg" Type="http://schemas.openxmlformats.org/officeDocument/2006/relationships/image"/><Relationship Id="rId14" Target="../media/image35.png" Type="http://schemas.openxmlformats.org/officeDocument/2006/relationships/image"/><Relationship Id="rId15" Target="../media/image3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92.jpe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93.jpe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3.png" Type="http://schemas.openxmlformats.org/officeDocument/2006/relationships/image"/><Relationship Id="rId13" Target="../media/image34.svg" Type="http://schemas.openxmlformats.org/officeDocument/2006/relationships/image"/><Relationship Id="rId14" Target="../media/image35.png" Type="http://schemas.openxmlformats.org/officeDocument/2006/relationships/image"/><Relationship Id="rId15" Target="../media/image36.svg" Type="http://schemas.openxmlformats.org/officeDocument/2006/relationships/image"/><Relationship Id="rId16" Target="../media/image96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94.png" Type="http://schemas.openxmlformats.org/officeDocument/2006/relationships/image"/><Relationship Id="rId7" Target="../media/image95.jpe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7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4.png" Type="http://schemas.openxmlformats.org/officeDocument/2006/relationships/image"/><Relationship Id="rId15" Target="../media/image5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9.jpeg" Type="http://schemas.openxmlformats.org/officeDocument/2006/relationships/image"/><Relationship Id="rId7" Target="../media/image20.jpeg" Type="http://schemas.openxmlformats.org/officeDocument/2006/relationships/image"/><Relationship Id="rId8" Target="../media/image21.jpe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13" Target="../media/image31.png" Type="http://schemas.openxmlformats.org/officeDocument/2006/relationships/image"/><Relationship Id="rId14" Target="../media/image32.svg" Type="http://schemas.openxmlformats.org/officeDocument/2006/relationships/image"/><Relationship Id="rId15" Target="../media/image33.png" Type="http://schemas.openxmlformats.org/officeDocument/2006/relationships/image"/><Relationship Id="rId16" Target="../media/image34.svg" Type="http://schemas.openxmlformats.org/officeDocument/2006/relationships/image"/><Relationship Id="rId17" Target="../media/image35.png" Type="http://schemas.openxmlformats.org/officeDocument/2006/relationships/image"/><Relationship Id="rId18" Target="../media/image3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24.jpeg" Type="http://schemas.openxmlformats.org/officeDocument/2006/relationships/image"/><Relationship Id="rId5" Target="../media/image25.jpeg" Type="http://schemas.openxmlformats.org/officeDocument/2006/relationships/image"/><Relationship Id="rId6" Target="../media/image26.jpeg" Type="http://schemas.openxmlformats.org/officeDocument/2006/relationships/image"/><Relationship Id="rId7" Target="../media/image27.jpeg" Type="http://schemas.openxmlformats.org/officeDocument/2006/relationships/image"/><Relationship Id="rId8" Target="../media/image28.jpe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13" Target="../media/image31.png" Type="http://schemas.openxmlformats.org/officeDocument/2006/relationships/image"/><Relationship Id="rId14" Target="../media/image32.svg" Type="http://schemas.openxmlformats.org/officeDocument/2006/relationships/image"/><Relationship Id="rId15" Target="../media/image33.png" Type="http://schemas.openxmlformats.org/officeDocument/2006/relationships/image"/><Relationship Id="rId16" Target="../media/image34.svg" Type="http://schemas.openxmlformats.org/officeDocument/2006/relationships/image"/><Relationship Id="rId17" Target="../media/image35.png" Type="http://schemas.openxmlformats.org/officeDocument/2006/relationships/image"/><Relationship Id="rId18" Target="../media/image3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7.jpeg" Type="http://schemas.openxmlformats.org/officeDocument/2006/relationships/image"/><Relationship Id="rId5" Target="../media/image38.jpeg" Type="http://schemas.openxmlformats.org/officeDocument/2006/relationships/image"/><Relationship Id="rId6" Target="../media/image39.jpeg" Type="http://schemas.openxmlformats.org/officeDocument/2006/relationships/image"/><Relationship Id="rId7" Target="../media/image40.jpeg" Type="http://schemas.openxmlformats.org/officeDocument/2006/relationships/image"/><Relationship Id="rId8" Target="../media/image41.jpe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jpe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13" Target="../media/image31.png" Type="http://schemas.openxmlformats.org/officeDocument/2006/relationships/image"/><Relationship Id="rId14" Target="../media/image32.svg" Type="http://schemas.openxmlformats.org/officeDocument/2006/relationships/image"/><Relationship Id="rId15" Target="../media/image33.png" Type="http://schemas.openxmlformats.org/officeDocument/2006/relationships/image"/><Relationship Id="rId16" Target="../media/image34.svg" Type="http://schemas.openxmlformats.org/officeDocument/2006/relationships/image"/><Relationship Id="rId17" Target="../media/image35.png" Type="http://schemas.openxmlformats.org/officeDocument/2006/relationships/image"/><Relationship Id="rId18" Target="../media/image3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42.jpeg" Type="http://schemas.openxmlformats.org/officeDocument/2006/relationships/image"/><Relationship Id="rId7" Target="../media/image43.jpeg" Type="http://schemas.openxmlformats.org/officeDocument/2006/relationships/image"/><Relationship Id="rId8" Target="../media/image44.jpeg" Type="http://schemas.openxmlformats.org/officeDocument/2006/relationships/image"/><Relationship Id="rId9" Target="../media/image4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13" Target="../media/image31.png" Type="http://schemas.openxmlformats.org/officeDocument/2006/relationships/image"/><Relationship Id="rId14" Target="../media/image32.svg" Type="http://schemas.openxmlformats.org/officeDocument/2006/relationships/image"/><Relationship Id="rId15" Target="../media/image33.png" Type="http://schemas.openxmlformats.org/officeDocument/2006/relationships/image"/><Relationship Id="rId16" Target="../media/image34.svg" Type="http://schemas.openxmlformats.org/officeDocument/2006/relationships/image"/><Relationship Id="rId17" Target="../media/image35.png" Type="http://schemas.openxmlformats.org/officeDocument/2006/relationships/image"/><Relationship Id="rId18" Target="../media/image3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47.jpeg" Type="http://schemas.openxmlformats.org/officeDocument/2006/relationships/image"/><Relationship Id="rId5" Target="../media/image48.jpeg" Type="http://schemas.openxmlformats.org/officeDocument/2006/relationships/image"/><Relationship Id="rId6" Target="../media/image49.jpeg" Type="http://schemas.openxmlformats.org/officeDocument/2006/relationships/image"/><Relationship Id="rId7" Target="../media/image50.jpeg" Type="http://schemas.openxmlformats.org/officeDocument/2006/relationships/image"/><Relationship Id="rId8" Target="../media/image51.jpeg" Type="http://schemas.openxmlformats.org/officeDocument/2006/relationships/image"/><Relationship Id="rId9" Target="../media/image1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80977" y="771718"/>
            <a:ext cx="2698007" cy="1831494"/>
          </a:xfrm>
          <a:custGeom>
            <a:avLst/>
            <a:gdLst/>
            <a:ahLst/>
            <a:cxnLst/>
            <a:rect r="r" b="b" t="t" l="l"/>
            <a:pathLst>
              <a:path h="1831494" w="2698007">
                <a:moveTo>
                  <a:pt x="0" y="0"/>
                </a:moveTo>
                <a:lnTo>
                  <a:pt x="2698007" y="0"/>
                </a:lnTo>
                <a:lnTo>
                  <a:pt x="2698007" y="1831494"/>
                </a:lnTo>
                <a:lnTo>
                  <a:pt x="0" y="18314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3334" y="689070"/>
            <a:ext cx="1343922" cy="1914142"/>
          </a:xfrm>
          <a:custGeom>
            <a:avLst/>
            <a:gdLst/>
            <a:ahLst/>
            <a:cxnLst/>
            <a:rect r="r" b="b" t="t" l="l"/>
            <a:pathLst>
              <a:path h="1914142" w="1343922">
                <a:moveTo>
                  <a:pt x="0" y="0"/>
                </a:moveTo>
                <a:lnTo>
                  <a:pt x="1343922" y="0"/>
                </a:lnTo>
                <a:lnTo>
                  <a:pt x="1343922" y="1914142"/>
                </a:lnTo>
                <a:lnTo>
                  <a:pt x="0" y="19141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50831" y="-197457"/>
            <a:ext cx="14531113" cy="10287000"/>
          </a:xfrm>
          <a:custGeom>
            <a:avLst/>
            <a:gdLst/>
            <a:ahLst/>
            <a:cxnLst/>
            <a:rect r="r" b="b" t="t" l="l"/>
            <a:pathLst>
              <a:path h="10287000" w="14531113">
                <a:moveTo>
                  <a:pt x="0" y="0"/>
                </a:moveTo>
                <a:lnTo>
                  <a:pt x="14531113" y="0"/>
                </a:lnTo>
                <a:lnTo>
                  <a:pt x="145311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524766" y="6202830"/>
            <a:ext cx="19337533" cy="5063516"/>
            <a:chOff x="0" y="0"/>
            <a:chExt cx="5093013" cy="13336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093013" cy="1333601"/>
            </a:xfrm>
            <a:custGeom>
              <a:avLst/>
              <a:gdLst/>
              <a:ahLst/>
              <a:cxnLst/>
              <a:rect r="r" b="b" t="t" l="l"/>
              <a:pathLst>
                <a:path h="133360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1333601"/>
                  </a:lnTo>
                  <a:lnTo>
                    <a:pt x="0" y="133360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5093013" cy="13717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1741424" y="5746549"/>
            <a:ext cx="1976020" cy="912562"/>
          </a:xfrm>
          <a:custGeom>
            <a:avLst/>
            <a:gdLst/>
            <a:ahLst/>
            <a:cxnLst/>
            <a:rect r="r" b="b" t="t" l="l"/>
            <a:pathLst>
              <a:path h="912562" w="1976020">
                <a:moveTo>
                  <a:pt x="0" y="0"/>
                </a:moveTo>
                <a:lnTo>
                  <a:pt x="1976020" y="0"/>
                </a:lnTo>
                <a:lnTo>
                  <a:pt x="1976020" y="912562"/>
                </a:lnTo>
                <a:lnTo>
                  <a:pt x="0" y="9125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57431" y="5091029"/>
            <a:ext cx="11658957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99"/>
              </a:lnSpc>
            </a:pPr>
            <a:r>
              <a:rPr lang="en-US" sz="9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คุณธรรมจริยธรรม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57431" y="3402993"/>
            <a:ext cx="11272003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99"/>
              </a:lnSpc>
            </a:pPr>
            <a:r>
              <a:rPr lang="en-US" sz="9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การดำเนินการส่งเสริม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57431" y="7529429"/>
            <a:ext cx="8090884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FFFFFF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กองพัฒนาอุตสาหกรรมสร้างสรรค์</a:t>
            </a:r>
          </a:p>
          <a:p>
            <a:pPr algn="l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FFFFFF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กรมส่งเสริมอุตสาหกรรม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766" y="1819443"/>
            <a:ext cx="19337533" cy="8769495"/>
            <a:chOff x="0" y="0"/>
            <a:chExt cx="5093013" cy="23096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3013" cy="2309661"/>
            </a:xfrm>
            <a:custGeom>
              <a:avLst/>
              <a:gdLst/>
              <a:ahLst/>
              <a:cxnLst/>
              <a:rect r="r" b="b" t="t" l="l"/>
              <a:pathLst>
                <a:path h="230966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2309661"/>
                  </a:lnTo>
                  <a:lnTo>
                    <a:pt x="0" y="230966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3013" cy="2347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62741" y="2628197"/>
            <a:ext cx="6263518" cy="4249453"/>
          </a:xfrm>
          <a:custGeom>
            <a:avLst/>
            <a:gdLst/>
            <a:ahLst/>
            <a:cxnLst/>
            <a:rect r="r" b="b" t="t" l="l"/>
            <a:pathLst>
              <a:path h="4249453" w="6263518">
                <a:moveTo>
                  <a:pt x="0" y="0"/>
                </a:moveTo>
                <a:lnTo>
                  <a:pt x="6263519" y="0"/>
                </a:lnTo>
                <a:lnTo>
                  <a:pt x="6263519" y="4249453"/>
                </a:lnTo>
                <a:lnTo>
                  <a:pt x="0" y="4249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379" t="0" r="-10379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597392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496" t="-36593" r="-27639" b="-16357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2451813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" t="0" r="-6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2451813" y="4861442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5"/>
                </a:lnTo>
                <a:lnTo>
                  <a:pt x="0" y="20050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0" t="0" r="-6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9602824" y="4861442"/>
            <a:ext cx="2668013" cy="2001010"/>
          </a:xfrm>
          <a:custGeom>
            <a:avLst/>
            <a:gdLst/>
            <a:ahLst/>
            <a:cxnLst/>
            <a:rect r="r" b="b" t="t" l="l"/>
            <a:pathLst>
              <a:path h="2001010" w="2668013">
                <a:moveTo>
                  <a:pt x="0" y="0"/>
                </a:moveTo>
                <a:lnTo>
                  <a:pt x="2668014" y="0"/>
                </a:lnTo>
                <a:lnTo>
                  <a:pt x="2668014" y="2001010"/>
                </a:lnTo>
                <a:lnTo>
                  <a:pt x="0" y="2001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28" t="-6509" r="-581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grpSp>
        <p:nvGrpSpPr>
          <p:cNvPr name="Group 12" id="12"/>
          <p:cNvGrpSpPr/>
          <p:nvPr/>
        </p:nvGrpSpPr>
        <p:grpSpPr>
          <a:xfrm rot="0">
            <a:off x="527375" y="7099516"/>
            <a:ext cx="17233250" cy="1662461"/>
            <a:chOff x="0" y="0"/>
            <a:chExt cx="22977667" cy="2216615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577124" y="369529"/>
              <a:ext cx="22400543" cy="1847086"/>
              <a:chOff x="0" y="0"/>
              <a:chExt cx="4424799" cy="364857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424799" cy="364857"/>
              </a:xfrm>
              <a:custGeom>
                <a:avLst/>
                <a:gdLst/>
                <a:ahLst/>
                <a:cxnLst/>
                <a:rect r="r" b="b" t="t" l="l"/>
                <a:pathLst>
                  <a:path h="364857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342277"/>
                    </a:lnTo>
                    <a:cubicBezTo>
                      <a:pt x="4424799" y="348265"/>
                      <a:pt x="4422420" y="354008"/>
                      <a:pt x="4418185" y="358243"/>
                    </a:cubicBezTo>
                    <a:cubicBezTo>
                      <a:pt x="4413950" y="362478"/>
                      <a:pt x="4408207" y="364857"/>
                      <a:pt x="4402219" y="364857"/>
                    </a:cubicBezTo>
                    <a:lnTo>
                      <a:pt x="22580" y="364857"/>
                    </a:lnTo>
                    <a:cubicBezTo>
                      <a:pt x="16591" y="364857"/>
                      <a:pt x="10848" y="362478"/>
                      <a:pt x="6614" y="358243"/>
                    </a:cubicBezTo>
                    <a:cubicBezTo>
                      <a:pt x="2379" y="354008"/>
                      <a:pt x="0" y="348265"/>
                      <a:pt x="0" y="342277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4424799" cy="4029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วัตถุประสงค์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6028958" y="509280"/>
              <a:ext cx="16280276" cy="155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เพื่อเสริมสร้างให้บุคลากรปฏิบัติตนให้มีคุณธรรม จริยธรรมที่พึงมีในการปฏิบัติงาน รักษาคุณงามความดี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ที่ข้าราชการต้องยึดถือ และปลูกฝังจิตสำนึกในการตระหนักถึงผลกระทบของการทุจริต ผดุงเกียรติและศักดิ์ศรีข้าราชการควรแก่ความไว้วางใจและความเชื่อมั่นของประชาชน เพื่อตอบสนองความต้องการของผู้รับบริการ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527375" y="8640437"/>
            <a:ext cx="17233250" cy="1445671"/>
            <a:chOff x="0" y="0"/>
            <a:chExt cx="22977667" cy="1927562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577124" y="369529"/>
              <a:ext cx="22400543" cy="1558033"/>
              <a:chOff x="0" y="0"/>
              <a:chExt cx="4424799" cy="30776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424799" cy="307760"/>
              </a:xfrm>
              <a:custGeom>
                <a:avLst/>
                <a:gdLst/>
                <a:ahLst/>
                <a:cxnLst/>
                <a:rect r="r" b="b" t="t" l="l"/>
                <a:pathLst>
                  <a:path h="307760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285180"/>
                    </a:lnTo>
                    <a:cubicBezTo>
                      <a:pt x="4424799" y="291168"/>
                      <a:pt x="4422420" y="296911"/>
                      <a:pt x="4418185" y="301146"/>
                    </a:cubicBezTo>
                    <a:cubicBezTo>
                      <a:pt x="4413950" y="305381"/>
                      <a:pt x="4408207" y="307760"/>
                      <a:pt x="4402219" y="307760"/>
                    </a:cubicBezTo>
                    <a:lnTo>
                      <a:pt x="22580" y="307760"/>
                    </a:lnTo>
                    <a:cubicBezTo>
                      <a:pt x="16591" y="307760"/>
                      <a:pt x="10848" y="305381"/>
                      <a:pt x="6614" y="301146"/>
                    </a:cubicBezTo>
                    <a:cubicBezTo>
                      <a:pt x="2379" y="296911"/>
                      <a:pt x="0" y="291168"/>
                      <a:pt x="0" y="285180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4424799" cy="345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23" id="23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ผลการดำเนินงาน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6028958" y="646440"/>
              <a:ext cx="16280276" cy="10172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ร้อยละ 100 ของบุคลากร กส.กสอ. เข้าร่วมกิจกรรม และผ่านการทดสอบด้านคุณธรรม จริยธรรม 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และพฤติกรรมในการต่อต้านการทุจริตและประพฤติมิชอบ     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028700" y="314797"/>
            <a:ext cx="13830833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กิจกรรม “ห้องเรียนสีขาว กส.กสอ.”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339563">
            <a:off x="-476805" y="3167983"/>
            <a:ext cx="1125489" cy="1015754"/>
          </a:xfrm>
          <a:custGeom>
            <a:avLst/>
            <a:gdLst/>
            <a:ahLst/>
            <a:cxnLst/>
            <a:rect r="r" b="b" t="t" l="l"/>
            <a:pathLst>
              <a:path h="1015754" w="1125489">
                <a:moveTo>
                  <a:pt x="0" y="0"/>
                </a:moveTo>
                <a:lnTo>
                  <a:pt x="1125489" y="0"/>
                </a:lnTo>
                <a:lnTo>
                  <a:pt x="1125489" y="1015754"/>
                </a:lnTo>
                <a:lnTo>
                  <a:pt x="0" y="10157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2028574">
            <a:off x="1160190" y="5369171"/>
            <a:ext cx="723113" cy="692380"/>
          </a:xfrm>
          <a:custGeom>
            <a:avLst/>
            <a:gdLst/>
            <a:ahLst/>
            <a:cxnLst/>
            <a:rect r="r" b="b" t="t" l="l"/>
            <a:pathLst>
              <a:path h="692380" w="723113">
                <a:moveTo>
                  <a:pt x="0" y="0"/>
                </a:moveTo>
                <a:lnTo>
                  <a:pt x="723113" y="0"/>
                </a:lnTo>
                <a:lnTo>
                  <a:pt x="723113" y="692381"/>
                </a:lnTo>
                <a:lnTo>
                  <a:pt x="0" y="692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4153274">
            <a:off x="16332971" y="5732079"/>
            <a:ext cx="660903" cy="574160"/>
          </a:xfrm>
          <a:custGeom>
            <a:avLst/>
            <a:gdLst/>
            <a:ahLst/>
            <a:cxnLst/>
            <a:rect r="r" b="b" t="t" l="l"/>
            <a:pathLst>
              <a:path h="574160" w="660903">
                <a:moveTo>
                  <a:pt x="0" y="0"/>
                </a:moveTo>
                <a:lnTo>
                  <a:pt x="660903" y="0"/>
                </a:lnTo>
                <a:lnTo>
                  <a:pt x="660903" y="574160"/>
                </a:lnTo>
                <a:lnTo>
                  <a:pt x="0" y="5741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783254" y="2936269"/>
            <a:ext cx="1416373" cy="1300488"/>
          </a:xfrm>
          <a:custGeom>
            <a:avLst/>
            <a:gdLst/>
            <a:ahLst/>
            <a:cxnLst/>
            <a:rect r="r" b="b" t="t" l="l"/>
            <a:pathLst>
              <a:path h="1300488" w="1416373">
                <a:moveTo>
                  <a:pt x="0" y="0"/>
                </a:moveTo>
                <a:lnTo>
                  <a:pt x="1416372" y="0"/>
                </a:lnTo>
                <a:lnTo>
                  <a:pt x="1416372" y="1300487"/>
                </a:lnTo>
                <a:lnTo>
                  <a:pt x="0" y="13004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766" y="1819443"/>
            <a:ext cx="19337533" cy="8769495"/>
            <a:chOff x="0" y="0"/>
            <a:chExt cx="5093013" cy="23096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3013" cy="2309661"/>
            </a:xfrm>
            <a:custGeom>
              <a:avLst/>
              <a:gdLst/>
              <a:ahLst/>
              <a:cxnLst/>
              <a:rect r="r" b="b" t="t" l="l"/>
              <a:pathLst>
                <a:path h="230966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2309661"/>
                  </a:lnTo>
                  <a:lnTo>
                    <a:pt x="0" y="230966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3013" cy="2347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62741" y="2628197"/>
            <a:ext cx="6263518" cy="4249453"/>
          </a:xfrm>
          <a:custGeom>
            <a:avLst/>
            <a:gdLst/>
            <a:ahLst/>
            <a:cxnLst/>
            <a:rect r="r" b="b" t="t" l="l"/>
            <a:pathLst>
              <a:path h="4249453" w="6263518">
                <a:moveTo>
                  <a:pt x="0" y="0"/>
                </a:moveTo>
                <a:lnTo>
                  <a:pt x="6263519" y="0"/>
                </a:lnTo>
                <a:lnTo>
                  <a:pt x="6263519" y="4249453"/>
                </a:lnTo>
                <a:lnTo>
                  <a:pt x="0" y="4249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206" r="0" b="-5206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597392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" t="0" r="-6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2451813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" t="0" r="-6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2451813" y="4861442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5"/>
                </a:lnTo>
                <a:lnTo>
                  <a:pt x="0" y="20050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0" t="0" r="-6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9602824" y="4861442"/>
            <a:ext cx="2668013" cy="2001010"/>
          </a:xfrm>
          <a:custGeom>
            <a:avLst/>
            <a:gdLst/>
            <a:ahLst/>
            <a:cxnLst/>
            <a:rect r="r" b="b" t="t" l="l"/>
            <a:pathLst>
              <a:path h="2001010" w="2668013">
                <a:moveTo>
                  <a:pt x="0" y="0"/>
                </a:moveTo>
                <a:lnTo>
                  <a:pt x="2668014" y="0"/>
                </a:lnTo>
                <a:lnTo>
                  <a:pt x="2668014" y="2001010"/>
                </a:lnTo>
                <a:lnTo>
                  <a:pt x="0" y="2001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396" t="0" r="-24098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grpSp>
        <p:nvGrpSpPr>
          <p:cNvPr name="Group 12" id="12"/>
          <p:cNvGrpSpPr/>
          <p:nvPr/>
        </p:nvGrpSpPr>
        <p:grpSpPr>
          <a:xfrm rot="0">
            <a:off x="527375" y="8640437"/>
            <a:ext cx="17233250" cy="1445671"/>
            <a:chOff x="0" y="0"/>
            <a:chExt cx="22977667" cy="1927562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577124" y="369529"/>
              <a:ext cx="22400543" cy="1558033"/>
              <a:chOff x="0" y="0"/>
              <a:chExt cx="4424799" cy="30776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424799" cy="307760"/>
              </a:xfrm>
              <a:custGeom>
                <a:avLst/>
                <a:gdLst/>
                <a:ahLst/>
                <a:cxnLst/>
                <a:rect r="r" b="b" t="t" l="l"/>
                <a:pathLst>
                  <a:path h="307760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285180"/>
                    </a:lnTo>
                    <a:cubicBezTo>
                      <a:pt x="4424799" y="291168"/>
                      <a:pt x="4422420" y="296911"/>
                      <a:pt x="4418185" y="301146"/>
                    </a:cubicBezTo>
                    <a:cubicBezTo>
                      <a:pt x="4413950" y="305381"/>
                      <a:pt x="4408207" y="307760"/>
                      <a:pt x="4402219" y="307760"/>
                    </a:cubicBezTo>
                    <a:lnTo>
                      <a:pt x="22580" y="307760"/>
                    </a:lnTo>
                    <a:cubicBezTo>
                      <a:pt x="16591" y="307760"/>
                      <a:pt x="10848" y="305381"/>
                      <a:pt x="6614" y="301146"/>
                    </a:cubicBezTo>
                    <a:cubicBezTo>
                      <a:pt x="2379" y="296911"/>
                      <a:pt x="0" y="291168"/>
                      <a:pt x="0" y="285180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4424799" cy="345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ผลการดำเนินงาน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6028958" y="646440"/>
              <a:ext cx="16280276" cy="10172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ร้อยละ 100 ของบุคลากร กส.กสอ. เข้าร่วมกิจกรรม และและตระหนักถึงความสำคัญ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ในการปฏิบัติตน</a:t>
              </a:r>
              <a:r>
                <a:rPr lang="en-US" sz="2100" strike="noStrike" u="none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ตามระเบียบวินัย</a:t>
              </a: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028700" y="314797"/>
            <a:ext cx="13830833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กิจกรรม “กส.กสอ. แต่งกายดี มีวินัย”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527375" y="7099516"/>
            <a:ext cx="17233250" cy="1662461"/>
            <a:chOff x="0" y="0"/>
            <a:chExt cx="22977667" cy="2216615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577124" y="369529"/>
              <a:ext cx="22400543" cy="1847086"/>
              <a:chOff x="0" y="0"/>
              <a:chExt cx="4424799" cy="364857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4424799" cy="364857"/>
              </a:xfrm>
              <a:custGeom>
                <a:avLst/>
                <a:gdLst/>
                <a:ahLst/>
                <a:cxnLst/>
                <a:rect r="r" b="b" t="t" l="l"/>
                <a:pathLst>
                  <a:path h="364857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342277"/>
                    </a:lnTo>
                    <a:cubicBezTo>
                      <a:pt x="4424799" y="348265"/>
                      <a:pt x="4422420" y="354008"/>
                      <a:pt x="4418185" y="358243"/>
                    </a:cubicBezTo>
                    <a:cubicBezTo>
                      <a:pt x="4413950" y="362478"/>
                      <a:pt x="4408207" y="364857"/>
                      <a:pt x="4402219" y="364857"/>
                    </a:cubicBezTo>
                    <a:lnTo>
                      <a:pt x="22580" y="364857"/>
                    </a:lnTo>
                    <a:cubicBezTo>
                      <a:pt x="16591" y="364857"/>
                      <a:pt x="10848" y="362478"/>
                      <a:pt x="6614" y="358243"/>
                    </a:cubicBezTo>
                    <a:cubicBezTo>
                      <a:pt x="2379" y="354008"/>
                      <a:pt x="0" y="348265"/>
                      <a:pt x="0" y="342277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38100"/>
                <a:ext cx="4424799" cy="4029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24" id="24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วัตถุประสงค์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6028958" y="509280"/>
              <a:ext cx="16280276" cy="155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เพื่อปลูกฝังส่งเสริมค่านิยมให้แก่บุคลากรของหน่วยงานในการประพฤติปฏิบัติตนตามวิถีทางที่ถูกต้อง</a:t>
              </a:r>
            </a:p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โดยประชาสัมพันธ์ให้บุคลากร กส.กสอ. ทุกท่าน แต่งเครื่องแบบตามที่ได้กำหนดในแต่ละวัน 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สำหรับการมาปฏิบัติราชการ เพื่อความมีระเบียบวินัย พร้อมเพรียงสวยงาม เป็นไปในรูปแบบเดียวกัน </a:t>
              </a: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339563">
            <a:off x="-476805" y="3167983"/>
            <a:ext cx="1125489" cy="1015754"/>
          </a:xfrm>
          <a:custGeom>
            <a:avLst/>
            <a:gdLst/>
            <a:ahLst/>
            <a:cxnLst/>
            <a:rect r="r" b="b" t="t" l="l"/>
            <a:pathLst>
              <a:path h="1015754" w="1125489">
                <a:moveTo>
                  <a:pt x="0" y="0"/>
                </a:moveTo>
                <a:lnTo>
                  <a:pt x="1125489" y="0"/>
                </a:lnTo>
                <a:lnTo>
                  <a:pt x="1125489" y="1015754"/>
                </a:lnTo>
                <a:lnTo>
                  <a:pt x="0" y="10157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2028574">
            <a:off x="1160190" y="5369171"/>
            <a:ext cx="723113" cy="692380"/>
          </a:xfrm>
          <a:custGeom>
            <a:avLst/>
            <a:gdLst/>
            <a:ahLst/>
            <a:cxnLst/>
            <a:rect r="r" b="b" t="t" l="l"/>
            <a:pathLst>
              <a:path h="692380" w="723113">
                <a:moveTo>
                  <a:pt x="0" y="0"/>
                </a:moveTo>
                <a:lnTo>
                  <a:pt x="723113" y="0"/>
                </a:lnTo>
                <a:lnTo>
                  <a:pt x="723113" y="692381"/>
                </a:lnTo>
                <a:lnTo>
                  <a:pt x="0" y="692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4153274">
            <a:off x="16332971" y="5732079"/>
            <a:ext cx="660903" cy="574160"/>
          </a:xfrm>
          <a:custGeom>
            <a:avLst/>
            <a:gdLst/>
            <a:ahLst/>
            <a:cxnLst/>
            <a:rect r="r" b="b" t="t" l="l"/>
            <a:pathLst>
              <a:path h="574160" w="660903">
                <a:moveTo>
                  <a:pt x="0" y="0"/>
                </a:moveTo>
                <a:lnTo>
                  <a:pt x="660903" y="0"/>
                </a:lnTo>
                <a:lnTo>
                  <a:pt x="660903" y="574160"/>
                </a:lnTo>
                <a:lnTo>
                  <a:pt x="0" y="5741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783254" y="2936269"/>
            <a:ext cx="1416373" cy="1300488"/>
          </a:xfrm>
          <a:custGeom>
            <a:avLst/>
            <a:gdLst/>
            <a:ahLst/>
            <a:cxnLst/>
            <a:rect r="r" b="b" t="t" l="l"/>
            <a:pathLst>
              <a:path h="1300488" w="1416373">
                <a:moveTo>
                  <a:pt x="0" y="0"/>
                </a:moveTo>
                <a:lnTo>
                  <a:pt x="1416372" y="0"/>
                </a:lnTo>
                <a:lnTo>
                  <a:pt x="1416372" y="1300487"/>
                </a:lnTo>
                <a:lnTo>
                  <a:pt x="0" y="13004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766" y="1819443"/>
            <a:ext cx="19337533" cy="8769495"/>
            <a:chOff x="0" y="0"/>
            <a:chExt cx="5093013" cy="23096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3013" cy="2309661"/>
            </a:xfrm>
            <a:custGeom>
              <a:avLst/>
              <a:gdLst/>
              <a:ahLst/>
              <a:cxnLst/>
              <a:rect r="r" b="b" t="t" l="l"/>
              <a:pathLst>
                <a:path h="230966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2309661"/>
                  </a:lnTo>
                  <a:lnTo>
                    <a:pt x="0" y="230966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3013" cy="2347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62741" y="2628197"/>
            <a:ext cx="6263518" cy="4249453"/>
          </a:xfrm>
          <a:custGeom>
            <a:avLst/>
            <a:gdLst/>
            <a:ahLst/>
            <a:cxnLst/>
            <a:rect r="r" b="b" t="t" l="l"/>
            <a:pathLst>
              <a:path h="4249453" w="6263518">
                <a:moveTo>
                  <a:pt x="0" y="0"/>
                </a:moveTo>
                <a:lnTo>
                  <a:pt x="6263519" y="0"/>
                </a:lnTo>
                <a:lnTo>
                  <a:pt x="6263519" y="4249453"/>
                </a:lnTo>
                <a:lnTo>
                  <a:pt x="0" y="4249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0412" r="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597392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4684" r="0" b="-53309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2451813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102" t="-4266" r="-27678" b="-3438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2451813" y="4861442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5"/>
                </a:lnTo>
                <a:lnTo>
                  <a:pt x="0" y="20050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747" t="0" r="-16747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9602824" y="4861442"/>
            <a:ext cx="2668013" cy="2001010"/>
          </a:xfrm>
          <a:custGeom>
            <a:avLst/>
            <a:gdLst/>
            <a:ahLst/>
            <a:cxnLst/>
            <a:rect r="r" b="b" t="t" l="l"/>
            <a:pathLst>
              <a:path h="2001010" w="2668013">
                <a:moveTo>
                  <a:pt x="0" y="0"/>
                </a:moveTo>
                <a:lnTo>
                  <a:pt x="2668014" y="0"/>
                </a:lnTo>
                <a:lnTo>
                  <a:pt x="2668014" y="2001010"/>
                </a:lnTo>
                <a:lnTo>
                  <a:pt x="0" y="2001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747" t="0" r="-16747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grpSp>
        <p:nvGrpSpPr>
          <p:cNvPr name="Group 12" id="12"/>
          <p:cNvGrpSpPr/>
          <p:nvPr/>
        </p:nvGrpSpPr>
        <p:grpSpPr>
          <a:xfrm rot="0">
            <a:off x="527375" y="8640437"/>
            <a:ext cx="17233250" cy="1445671"/>
            <a:chOff x="0" y="0"/>
            <a:chExt cx="22977667" cy="1927562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577124" y="369529"/>
              <a:ext cx="22400543" cy="1558033"/>
              <a:chOff x="0" y="0"/>
              <a:chExt cx="4424799" cy="30776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424799" cy="307760"/>
              </a:xfrm>
              <a:custGeom>
                <a:avLst/>
                <a:gdLst/>
                <a:ahLst/>
                <a:cxnLst/>
                <a:rect r="r" b="b" t="t" l="l"/>
                <a:pathLst>
                  <a:path h="307760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285180"/>
                    </a:lnTo>
                    <a:cubicBezTo>
                      <a:pt x="4424799" y="291168"/>
                      <a:pt x="4422420" y="296911"/>
                      <a:pt x="4418185" y="301146"/>
                    </a:cubicBezTo>
                    <a:cubicBezTo>
                      <a:pt x="4413950" y="305381"/>
                      <a:pt x="4408207" y="307760"/>
                      <a:pt x="4402219" y="307760"/>
                    </a:cubicBezTo>
                    <a:lnTo>
                      <a:pt x="22580" y="307760"/>
                    </a:lnTo>
                    <a:cubicBezTo>
                      <a:pt x="16591" y="307760"/>
                      <a:pt x="10848" y="305381"/>
                      <a:pt x="6614" y="301146"/>
                    </a:cubicBezTo>
                    <a:cubicBezTo>
                      <a:pt x="2379" y="296911"/>
                      <a:pt x="0" y="291168"/>
                      <a:pt x="0" y="285180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4424799" cy="345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ผลการดำเนินงาน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6028958" y="646440"/>
              <a:ext cx="16280276" cy="10172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ร้อยละ 100 ของบุคลากร กส.กสอ. เข้าร่วมกิจกรรม และตระหนักถึงการทำความดีเพื่อคนอื่น 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โดยมีหวังผลตอบแทน 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527375" y="7099516"/>
            <a:ext cx="17233250" cy="1662461"/>
            <a:chOff x="0" y="0"/>
            <a:chExt cx="22977667" cy="2216615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577124" y="369529"/>
              <a:ext cx="22400543" cy="1847086"/>
              <a:chOff x="0" y="0"/>
              <a:chExt cx="4424799" cy="364857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424799" cy="364857"/>
              </a:xfrm>
              <a:custGeom>
                <a:avLst/>
                <a:gdLst/>
                <a:ahLst/>
                <a:cxnLst/>
                <a:rect r="r" b="b" t="t" l="l"/>
                <a:pathLst>
                  <a:path h="364857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342277"/>
                    </a:lnTo>
                    <a:cubicBezTo>
                      <a:pt x="4424799" y="348265"/>
                      <a:pt x="4422420" y="354008"/>
                      <a:pt x="4418185" y="358243"/>
                    </a:cubicBezTo>
                    <a:cubicBezTo>
                      <a:pt x="4413950" y="362478"/>
                      <a:pt x="4408207" y="364857"/>
                      <a:pt x="4402219" y="364857"/>
                    </a:cubicBezTo>
                    <a:lnTo>
                      <a:pt x="22580" y="364857"/>
                    </a:lnTo>
                    <a:cubicBezTo>
                      <a:pt x="16591" y="364857"/>
                      <a:pt x="10848" y="362478"/>
                      <a:pt x="6614" y="358243"/>
                    </a:cubicBezTo>
                    <a:cubicBezTo>
                      <a:pt x="2379" y="354008"/>
                      <a:pt x="0" y="348265"/>
                      <a:pt x="0" y="342277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4424799" cy="4029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23" id="23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วัตถุประสงค์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6028958" y="509280"/>
              <a:ext cx="16280276" cy="155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เพื่อส่งเสริม และปลูกฝังค่านิยมและวัฒนธรรมจิตอาสาให้แก่บุคลากรในหน่วยงานทำความดีเพื่อคนอื่น </a:t>
              </a:r>
            </a:p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และส่วนรวม โดยมิหวังผลตอบแทน โดยประชาสัมพันธ์รับบริจาคปฏิทินเก่า เพื่อส่งบริจาคให้กับ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ศูนย์เทคโนโลยีการศึกษาเพื่อคนตาบอด สำหรับนำไปใช้เป็นสื่ออักษรเบลล์ให้กับผู้พิการทางสายตา 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028700" y="314797"/>
            <a:ext cx="13830833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</a:p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กิจกรรม “กส.กสอ. อาสาทำความดี”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339563">
            <a:off x="-476805" y="3167983"/>
            <a:ext cx="1125489" cy="1015754"/>
          </a:xfrm>
          <a:custGeom>
            <a:avLst/>
            <a:gdLst/>
            <a:ahLst/>
            <a:cxnLst/>
            <a:rect r="r" b="b" t="t" l="l"/>
            <a:pathLst>
              <a:path h="1015754" w="1125489">
                <a:moveTo>
                  <a:pt x="0" y="0"/>
                </a:moveTo>
                <a:lnTo>
                  <a:pt x="1125489" y="0"/>
                </a:lnTo>
                <a:lnTo>
                  <a:pt x="1125489" y="1015754"/>
                </a:lnTo>
                <a:lnTo>
                  <a:pt x="0" y="10157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2028574">
            <a:off x="1160190" y="5369171"/>
            <a:ext cx="723113" cy="692380"/>
          </a:xfrm>
          <a:custGeom>
            <a:avLst/>
            <a:gdLst/>
            <a:ahLst/>
            <a:cxnLst/>
            <a:rect r="r" b="b" t="t" l="l"/>
            <a:pathLst>
              <a:path h="692380" w="723113">
                <a:moveTo>
                  <a:pt x="0" y="0"/>
                </a:moveTo>
                <a:lnTo>
                  <a:pt x="723113" y="0"/>
                </a:lnTo>
                <a:lnTo>
                  <a:pt x="723113" y="692381"/>
                </a:lnTo>
                <a:lnTo>
                  <a:pt x="0" y="692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4153274">
            <a:off x="16332971" y="5732079"/>
            <a:ext cx="660903" cy="574160"/>
          </a:xfrm>
          <a:custGeom>
            <a:avLst/>
            <a:gdLst/>
            <a:ahLst/>
            <a:cxnLst/>
            <a:rect r="r" b="b" t="t" l="l"/>
            <a:pathLst>
              <a:path h="574160" w="660903">
                <a:moveTo>
                  <a:pt x="0" y="0"/>
                </a:moveTo>
                <a:lnTo>
                  <a:pt x="660903" y="0"/>
                </a:lnTo>
                <a:lnTo>
                  <a:pt x="660903" y="574160"/>
                </a:lnTo>
                <a:lnTo>
                  <a:pt x="0" y="5741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783254" y="2936269"/>
            <a:ext cx="1416373" cy="1300488"/>
          </a:xfrm>
          <a:custGeom>
            <a:avLst/>
            <a:gdLst/>
            <a:ahLst/>
            <a:cxnLst/>
            <a:rect r="r" b="b" t="t" l="l"/>
            <a:pathLst>
              <a:path h="1300488" w="1416373">
                <a:moveTo>
                  <a:pt x="0" y="0"/>
                </a:moveTo>
                <a:lnTo>
                  <a:pt x="1416372" y="0"/>
                </a:lnTo>
                <a:lnTo>
                  <a:pt x="1416372" y="1300487"/>
                </a:lnTo>
                <a:lnTo>
                  <a:pt x="0" y="13004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766" y="1819443"/>
            <a:ext cx="19337533" cy="8769495"/>
            <a:chOff x="0" y="0"/>
            <a:chExt cx="5093013" cy="23096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3013" cy="2309661"/>
            </a:xfrm>
            <a:custGeom>
              <a:avLst/>
              <a:gdLst/>
              <a:ahLst/>
              <a:cxnLst/>
              <a:rect r="r" b="b" t="t" l="l"/>
              <a:pathLst>
                <a:path h="230966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2309661"/>
                  </a:lnTo>
                  <a:lnTo>
                    <a:pt x="0" y="230966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3013" cy="2347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62741" y="2628197"/>
            <a:ext cx="6263518" cy="4249453"/>
          </a:xfrm>
          <a:custGeom>
            <a:avLst/>
            <a:gdLst/>
            <a:ahLst/>
            <a:cxnLst/>
            <a:rect r="r" b="b" t="t" l="l"/>
            <a:pathLst>
              <a:path h="4249453" w="6263518">
                <a:moveTo>
                  <a:pt x="0" y="0"/>
                </a:moveTo>
                <a:lnTo>
                  <a:pt x="6263519" y="0"/>
                </a:lnTo>
                <a:lnTo>
                  <a:pt x="6263519" y="4249453"/>
                </a:lnTo>
                <a:lnTo>
                  <a:pt x="0" y="4249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135" r="0" b="-3276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597392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" t="0" r="-6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2451813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" t="0" r="-6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2451813" y="4861442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5"/>
                </a:lnTo>
                <a:lnTo>
                  <a:pt x="0" y="20050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747" t="0" r="-16747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9602824" y="4861442"/>
            <a:ext cx="2668013" cy="2001010"/>
          </a:xfrm>
          <a:custGeom>
            <a:avLst/>
            <a:gdLst/>
            <a:ahLst/>
            <a:cxnLst/>
            <a:rect r="r" b="b" t="t" l="l"/>
            <a:pathLst>
              <a:path h="2001010" w="2668013">
                <a:moveTo>
                  <a:pt x="0" y="0"/>
                </a:moveTo>
                <a:lnTo>
                  <a:pt x="2668014" y="0"/>
                </a:lnTo>
                <a:lnTo>
                  <a:pt x="2668014" y="2001010"/>
                </a:lnTo>
                <a:lnTo>
                  <a:pt x="0" y="2001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527" t="0" r="-25967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grpSp>
        <p:nvGrpSpPr>
          <p:cNvPr name="Group 12" id="12"/>
          <p:cNvGrpSpPr/>
          <p:nvPr/>
        </p:nvGrpSpPr>
        <p:grpSpPr>
          <a:xfrm rot="0">
            <a:off x="527375" y="8640437"/>
            <a:ext cx="17233250" cy="1445671"/>
            <a:chOff x="0" y="0"/>
            <a:chExt cx="22977667" cy="1927562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577124" y="369529"/>
              <a:ext cx="22400543" cy="1558033"/>
              <a:chOff x="0" y="0"/>
              <a:chExt cx="4424799" cy="30776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424799" cy="307760"/>
              </a:xfrm>
              <a:custGeom>
                <a:avLst/>
                <a:gdLst/>
                <a:ahLst/>
                <a:cxnLst/>
                <a:rect r="r" b="b" t="t" l="l"/>
                <a:pathLst>
                  <a:path h="307760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285180"/>
                    </a:lnTo>
                    <a:cubicBezTo>
                      <a:pt x="4424799" y="291168"/>
                      <a:pt x="4422420" y="296911"/>
                      <a:pt x="4418185" y="301146"/>
                    </a:cubicBezTo>
                    <a:cubicBezTo>
                      <a:pt x="4413950" y="305381"/>
                      <a:pt x="4408207" y="307760"/>
                      <a:pt x="4402219" y="307760"/>
                    </a:cubicBezTo>
                    <a:lnTo>
                      <a:pt x="22580" y="307760"/>
                    </a:lnTo>
                    <a:cubicBezTo>
                      <a:pt x="16591" y="307760"/>
                      <a:pt x="10848" y="305381"/>
                      <a:pt x="6614" y="301146"/>
                    </a:cubicBezTo>
                    <a:cubicBezTo>
                      <a:pt x="2379" y="296911"/>
                      <a:pt x="0" y="291168"/>
                      <a:pt x="0" y="285180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4424799" cy="345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ผลการดำเนินงาน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6028958" y="646440"/>
              <a:ext cx="16280276" cy="10172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ร้อยละ 100 ของบุคลากร กส.กสอ. เข้าร่วมกิจกรรม และตระหนักถึงการทำความดี 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มีจิตสำนึกรับผิดชอบต่อสังคมและสิ่งแวดล้อม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527375" y="7099516"/>
            <a:ext cx="17233250" cy="1662461"/>
            <a:chOff x="0" y="0"/>
            <a:chExt cx="22977667" cy="2216615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577124" y="369529"/>
              <a:ext cx="22400543" cy="1847086"/>
              <a:chOff x="0" y="0"/>
              <a:chExt cx="4424799" cy="364857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424799" cy="364857"/>
              </a:xfrm>
              <a:custGeom>
                <a:avLst/>
                <a:gdLst/>
                <a:ahLst/>
                <a:cxnLst/>
                <a:rect r="r" b="b" t="t" l="l"/>
                <a:pathLst>
                  <a:path h="364857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342277"/>
                    </a:lnTo>
                    <a:cubicBezTo>
                      <a:pt x="4424799" y="348265"/>
                      <a:pt x="4422420" y="354008"/>
                      <a:pt x="4418185" y="358243"/>
                    </a:cubicBezTo>
                    <a:cubicBezTo>
                      <a:pt x="4413950" y="362478"/>
                      <a:pt x="4408207" y="364857"/>
                      <a:pt x="4402219" y="364857"/>
                    </a:cubicBezTo>
                    <a:lnTo>
                      <a:pt x="22580" y="364857"/>
                    </a:lnTo>
                    <a:cubicBezTo>
                      <a:pt x="16591" y="364857"/>
                      <a:pt x="10848" y="362478"/>
                      <a:pt x="6614" y="358243"/>
                    </a:cubicBezTo>
                    <a:cubicBezTo>
                      <a:pt x="2379" y="354008"/>
                      <a:pt x="0" y="348265"/>
                      <a:pt x="0" y="342277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4424799" cy="4029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23" id="23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วัตถุประสงค์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6028958" y="509280"/>
              <a:ext cx="16280276" cy="155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เพื่อส่งเสริม และปลูกฝังค่านิยมให้แก่บุคลากรในหน่วยงาน ทำความดี รับผิดชอบต่อสังคมและสิ่งแวดล้อม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 strike="noStrike" u="none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โดยประชาสัมพันธ์รับบริจาค “ขวดน้ำ และ ฝาขวด” เพื่อเป็นการปลูกจิตสำนึกในด้านสิ่งแวดล้อม 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 strike="noStrike" u="none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ช่วยลดการปล่อยก๊าซเรือนกระจก และช่วยลดขยะในอาคารสำนักงาน เกิดการใช้ทรัพยากรอย่างคุ้มค่า 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028700" y="314797"/>
            <a:ext cx="13830833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กิจกรรม “กส.กสอ. </a:t>
            </a: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จิตอาสาอนุรักษ์</a:t>
            </a:r>
          </a:p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ทรัพยากรธรรมชาติ สังคม สิ่งแวดล้อม”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339563">
            <a:off x="-476805" y="3167983"/>
            <a:ext cx="1125489" cy="1015754"/>
          </a:xfrm>
          <a:custGeom>
            <a:avLst/>
            <a:gdLst/>
            <a:ahLst/>
            <a:cxnLst/>
            <a:rect r="r" b="b" t="t" l="l"/>
            <a:pathLst>
              <a:path h="1015754" w="1125489">
                <a:moveTo>
                  <a:pt x="0" y="0"/>
                </a:moveTo>
                <a:lnTo>
                  <a:pt x="1125489" y="0"/>
                </a:lnTo>
                <a:lnTo>
                  <a:pt x="1125489" y="1015754"/>
                </a:lnTo>
                <a:lnTo>
                  <a:pt x="0" y="10157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2028574">
            <a:off x="1160190" y="5369171"/>
            <a:ext cx="723113" cy="692380"/>
          </a:xfrm>
          <a:custGeom>
            <a:avLst/>
            <a:gdLst/>
            <a:ahLst/>
            <a:cxnLst/>
            <a:rect r="r" b="b" t="t" l="l"/>
            <a:pathLst>
              <a:path h="692380" w="723113">
                <a:moveTo>
                  <a:pt x="0" y="0"/>
                </a:moveTo>
                <a:lnTo>
                  <a:pt x="723113" y="0"/>
                </a:lnTo>
                <a:lnTo>
                  <a:pt x="723113" y="692381"/>
                </a:lnTo>
                <a:lnTo>
                  <a:pt x="0" y="692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4153274">
            <a:off x="16332971" y="5732079"/>
            <a:ext cx="660903" cy="574160"/>
          </a:xfrm>
          <a:custGeom>
            <a:avLst/>
            <a:gdLst/>
            <a:ahLst/>
            <a:cxnLst/>
            <a:rect r="r" b="b" t="t" l="l"/>
            <a:pathLst>
              <a:path h="574160" w="660903">
                <a:moveTo>
                  <a:pt x="0" y="0"/>
                </a:moveTo>
                <a:lnTo>
                  <a:pt x="660903" y="0"/>
                </a:lnTo>
                <a:lnTo>
                  <a:pt x="660903" y="574160"/>
                </a:lnTo>
                <a:lnTo>
                  <a:pt x="0" y="5741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783254" y="2936269"/>
            <a:ext cx="1416373" cy="1300488"/>
          </a:xfrm>
          <a:custGeom>
            <a:avLst/>
            <a:gdLst/>
            <a:ahLst/>
            <a:cxnLst/>
            <a:rect r="r" b="b" t="t" l="l"/>
            <a:pathLst>
              <a:path h="1300488" w="1416373">
                <a:moveTo>
                  <a:pt x="0" y="0"/>
                </a:moveTo>
                <a:lnTo>
                  <a:pt x="1416372" y="0"/>
                </a:lnTo>
                <a:lnTo>
                  <a:pt x="1416372" y="1300487"/>
                </a:lnTo>
                <a:lnTo>
                  <a:pt x="0" y="13004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766" y="1819443"/>
            <a:ext cx="19337533" cy="8769495"/>
            <a:chOff x="0" y="0"/>
            <a:chExt cx="5093013" cy="23096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3013" cy="2309661"/>
            </a:xfrm>
            <a:custGeom>
              <a:avLst/>
              <a:gdLst/>
              <a:ahLst/>
              <a:cxnLst/>
              <a:rect r="r" b="b" t="t" l="l"/>
              <a:pathLst>
                <a:path h="230966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2309661"/>
                  </a:lnTo>
                  <a:lnTo>
                    <a:pt x="0" y="230966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3013" cy="2347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62741" y="2628197"/>
            <a:ext cx="6263518" cy="4249453"/>
          </a:xfrm>
          <a:custGeom>
            <a:avLst/>
            <a:gdLst/>
            <a:ahLst/>
            <a:cxnLst/>
            <a:rect r="r" b="b" t="t" l="l"/>
            <a:pathLst>
              <a:path h="4249453" w="6263518">
                <a:moveTo>
                  <a:pt x="0" y="0"/>
                </a:moveTo>
                <a:lnTo>
                  <a:pt x="6263519" y="0"/>
                </a:lnTo>
                <a:lnTo>
                  <a:pt x="6263519" y="4249453"/>
                </a:lnTo>
                <a:lnTo>
                  <a:pt x="0" y="4249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206" r="0" b="-5206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597392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2189" r="0" b="-105134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2451813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747" t="0" r="-16747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2451813" y="4861442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5"/>
                </a:lnTo>
                <a:lnTo>
                  <a:pt x="0" y="20050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747" t="0" r="-16747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9602824" y="4861442"/>
            <a:ext cx="2668013" cy="2001010"/>
          </a:xfrm>
          <a:custGeom>
            <a:avLst/>
            <a:gdLst/>
            <a:ahLst/>
            <a:cxnLst/>
            <a:rect r="r" b="b" t="t" l="l"/>
            <a:pathLst>
              <a:path h="2001010" w="2668013">
                <a:moveTo>
                  <a:pt x="0" y="0"/>
                </a:moveTo>
                <a:lnTo>
                  <a:pt x="2668014" y="0"/>
                </a:lnTo>
                <a:lnTo>
                  <a:pt x="2668014" y="2001010"/>
                </a:lnTo>
                <a:lnTo>
                  <a:pt x="0" y="2001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0" t="-14311" r="-14389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grpSp>
        <p:nvGrpSpPr>
          <p:cNvPr name="Group 12" id="12"/>
          <p:cNvGrpSpPr/>
          <p:nvPr/>
        </p:nvGrpSpPr>
        <p:grpSpPr>
          <a:xfrm rot="0">
            <a:off x="527375" y="8640437"/>
            <a:ext cx="17233250" cy="1445671"/>
            <a:chOff x="0" y="0"/>
            <a:chExt cx="22977667" cy="1927562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577124" y="369529"/>
              <a:ext cx="22400543" cy="1558033"/>
              <a:chOff x="0" y="0"/>
              <a:chExt cx="4424799" cy="30776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424799" cy="307760"/>
              </a:xfrm>
              <a:custGeom>
                <a:avLst/>
                <a:gdLst/>
                <a:ahLst/>
                <a:cxnLst/>
                <a:rect r="r" b="b" t="t" l="l"/>
                <a:pathLst>
                  <a:path h="307760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285180"/>
                    </a:lnTo>
                    <a:cubicBezTo>
                      <a:pt x="4424799" y="291168"/>
                      <a:pt x="4422420" y="296911"/>
                      <a:pt x="4418185" y="301146"/>
                    </a:cubicBezTo>
                    <a:cubicBezTo>
                      <a:pt x="4413950" y="305381"/>
                      <a:pt x="4408207" y="307760"/>
                      <a:pt x="4402219" y="307760"/>
                    </a:cubicBezTo>
                    <a:lnTo>
                      <a:pt x="22580" y="307760"/>
                    </a:lnTo>
                    <a:cubicBezTo>
                      <a:pt x="16591" y="307760"/>
                      <a:pt x="10848" y="305381"/>
                      <a:pt x="6614" y="301146"/>
                    </a:cubicBezTo>
                    <a:cubicBezTo>
                      <a:pt x="2379" y="296911"/>
                      <a:pt x="0" y="291168"/>
                      <a:pt x="0" y="285180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4424799" cy="345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ผลการดำเนินงาน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6028958" y="646440"/>
              <a:ext cx="16280276" cy="10172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ร้อยละ 79.25 ของบุคลากร กส.กสอ. เข้าร่วมกิจกรรม และตระหนักถึงความสำคัญของประเพณีไทย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 strike="noStrike" u="none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วิถีวัฒนธรรมไทย ค่านิยมที่ดีงาม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527375" y="7099516"/>
            <a:ext cx="17233250" cy="1662461"/>
            <a:chOff x="0" y="0"/>
            <a:chExt cx="22977667" cy="2216615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577124" y="369529"/>
              <a:ext cx="22400543" cy="1847086"/>
              <a:chOff x="0" y="0"/>
              <a:chExt cx="4424799" cy="364857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424799" cy="364857"/>
              </a:xfrm>
              <a:custGeom>
                <a:avLst/>
                <a:gdLst/>
                <a:ahLst/>
                <a:cxnLst/>
                <a:rect r="r" b="b" t="t" l="l"/>
                <a:pathLst>
                  <a:path h="364857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342277"/>
                    </a:lnTo>
                    <a:cubicBezTo>
                      <a:pt x="4424799" y="348265"/>
                      <a:pt x="4422420" y="354008"/>
                      <a:pt x="4418185" y="358243"/>
                    </a:cubicBezTo>
                    <a:cubicBezTo>
                      <a:pt x="4413950" y="362478"/>
                      <a:pt x="4408207" y="364857"/>
                      <a:pt x="4402219" y="364857"/>
                    </a:cubicBezTo>
                    <a:lnTo>
                      <a:pt x="22580" y="364857"/>
                    </a:lnTo>
                    <a:cubicBezTo>
                      <a:pt x="16591" y="364857"/>
                      <a:pt x="10848" y="362478"/>
                      <a:pt x="6614" y="358243"/>
                    </a:cubicBezTo>
                    <a:cubicBezTo>
                      <a:pt x="2379" y="354008"/>
                      <a:pt x="0" y="348265"/>
                      <a:pt x="0" y="342277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4424799" cy="4029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23" id="23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วัตถุประสงค์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6028958" y="755862"/>
              <a:ext cx="16280276" cy="10172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เพื่อให้บุคลากรในหน่วยงานได้ตระหนักถึงความสำคัญของการสืบสานวัฒนธรรมไทย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และประเพณีไทย วัฒนธรรม ค่านิยมอันดีงาม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028700" y="314797"/>
            <a:ext cx="13830833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กิจกรรม “กส.กสอ. ร่วมสืบ</a:t>
            </a: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สาน</a:t>
            </a:r>
          </a:p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ประเพณีและวัฒนธรรมไทย”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339563">
            <a:off x="-476805" y="3167983"/>
            <a:ext cx="1125489" cy="1015754"/>
          </a:xfrm>
          <a:custGeom>
            <a:avLst/>
            <a:gdLst/>
            <a:ahLst/>
            <a:cxnLst/>
            <a:rect r="r" b="b" t="t" l="l"/>
            <a:pathLst>
              <a:path h="1015754" w="1125489">
                <a:moveTo>
                  <a:pt x="0" y="0"/>
                </a:moveTo>
                <a:lnTo>
                  <a:pt x="1125489" y="0"/>
                </a:lnTo>
                <a:lnTo>
                  <a:pt x="1125489" y="1015754"/>
                </a:lnTo>
                <a:lnTo>
                  <a:pt x="0" y="10157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2028574">
            <a:off x="1160190" y="5369171"/>
            <a:ext cx="723113" cy="692380"/>
          </a:xfrm>
          <a:custGeom>
            <a:avLst/>
            <a:gdLst/>
            <a:ahLst/>
            <a:cxnLst/>
            <a:rect r="r" b="b" t="t" l="l"/>
            <a:pathLst>
              <a:path h="692380" w="723113">
                <a:moveTo>
                  <a:pt x="0" y="0"/>
                </a:moveTo>
                <a:lnTo>
                  <a:pt x="723113" y="0"/>
                </a:lnTo>
                <a:lnTo>
                  <a:pt x="723113" y="692381"/>
                </a:lnTo>
                <a:lnTo>
                  <a:pt x="0" y="692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4153274">
            <a:off x="16332971" y="5732079"/>
            <a:ext cx="660903" cy="574160"/>
          </a:xfrm>
          <a:custGeom>
            <a:avLst/>
            <a:gdLst/>
            <a:ahLst/>
            <a:cxnLst/>
            <a:rect r="r" b="b" t="t" l="l"/>
            <a:pathLst>
              <a:path h="574160" w="660903">
                <a:moveTo>
                  <a:pt x="0" y="0"/>
                </a:moveTo>
                <a:lnTo>
                  <a:pt x="660903" y="0"/>
                </a:lnTo>
                <a:lnTo>
                  <a:pt x="660903" y="574160"/>
                </a:lnTo>
                <a:lnTo>
                  <a:pt x="0" y="5741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783254" y="2936269"/>
            <a:ext cx="1416373" cy="1300488"/>
          </a:xfrm>
          <a:custGeom>
            <a:avLst/>
            <a:gdLst/>
            <a:ahLst/>
            <a:cxnLst/>
            <a:rect r="r" b="b" t="t" l="l"/>
            <a:pathLst>
              <a:path h="1300488" w="1416373">
                <a:moveTo>
                  <a:pt x="0" y="0"/>
                </a:moveTo>
                <a:lnTo>
                  <a:pt x="1416372" y="0"/>
                </a:lnTo>
                <a:lnTo>
                  <a:pt x="1416372" y="1300487"/>
                </a:lnTo>
                <a:lnTo>
                  <a:pt x="0" y="13004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766" y="1819443"/>
            <a:ext cx="19337533" cy="8769495"/>
            <a:chOff x="0" y="0"/>
            <a:chExt cx="5093013" cy="23096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3013" cy="2309661"/>
            </a:xfrm>
            <a:custGeom>
              <a:avLst/>
              <a:gdLst/>
              <a:ahLst/>
              <a:cxnLst/>
              <a:rect r="r" b="b" t="t" l="l"/>
              <a:pathLst>
                <a:path h="230966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2309661"/>
                  </a:lnTo>
                  <a:lnTo>
                    <a:pt x="0" y="230966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3013" cy="2347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27375" y="7099516"/>
            <a:ext cx="17233250" cy="1662461"/>
            <a:chOff x="0" y="0"/>
            <a:chExt cx="22977667" cy="2216615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577124" y="369529"/>
              <a:ext cx="22400543" cy="1847086"/>
              <a:chOff x="0" y="0"/>
              <a:chExt cx="4424799" cy="364857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424799" cy="364857"/>
              </a:xfrm>
              <a:custGeom>
                <a:avLst/>
                <a:gdLst/>
                <a:ahLst/>
                <a:cxnLst/>
                <a:rect r="r" b="b" t="t" l="l"/>
                <a:pathLst>
                  <a:path h="364857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342277"/>
                    </a:lnTo>
                    <a:cubicBezTo>
                      <a:pt x="4424799" y="348265"/>
                      <a:pt x="4422420" y="354008"/>
                      <a:pt x="4418185" y="358243"/>
                    </a:cubicBezTo>
                    <a:cubicBezTo>
                      <a:pt x="4413950" y="362478"/>
                      <a:pt x="4408207" y="364857"/>
                      <a:pt x="4402219" y="364857"/>
                    </a:cubicBezTo>
                    <a:lnTo>
                      <a:pt x="22580" y="364857"/>
                    </a:lnTo>
                    <a:cubicBezTo>
                      <a:pt x="16591" y="364857"/>
                      <a:pt x="10848" y="362478"/>
                      <a:pt x="6614" y="358243"/>
                    </a:cubicBezTo>
                    <a:cubicBezTo>
                      <a:pt x="2379" y="354008"/>
                      <a:pt x="0" y="348265"/>
                      <a:pt x="0" y="342277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38100"/>
                <a:ext cx="4424799" cy="4029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1" id="11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วัตถุประสงค์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6028958" y="509280"/>
              <a:ext cx="16280276" cy="155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เพื่อให้บุคลากรในหน่วยงานตระหนักถึงความสำคัญของการปฏิบัติตนตามหลักธรรมทางศาสนา</a:t>
              </a:r>
            </a:p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ศรัทธา ยึดมั่น และปฏิบัติตนตามหลักศาสนา เข้าร่วมกิจกรรมทางศาสนาและปฏิบัติตน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ตามหลักของศาสนาที่ตนนับถือ และสามารถเป็นแบบอย่างที่ดี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527375" y="8640437"/>
            <a:ext cx="17233250" cy="1445671"/>
            <a:chOff x="0" y="0"/>
            <a:chExt cx="22977667" cy="1927562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577124" y="369529"/>
              <a:ext cx="22400543" cy="1558033"/>
              <a:chOff x="0" y="0"/>
              <a:chExt cx="4424799" cy="30776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424799" cy="307760"/>
              </a:xfrm>
              <a:custGeom>
                <a:avLst/>
                <a:gdLst/>
                <a:ahLst/>
                <a:cxnLst/>
                <a:rect r="r" b="b" t="t" l="l"/>
                <a:pathLst>
                  <a:path h="307760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285180"/>
                    </a:lnTo>
                    <a:cubicBezTo>
                      <a:pt x="4424799" y="291168"/>
                      <a:pt x="4422420" y="296911"/>
                      <a:pt x="4418185" y="301146"/>
                    </a:cubicBezTo>
                    <a:cubicBezTo>
                      <a:pt x="4413950" y="305381"/>
                      <a:pt x="4408207" y="307760"/>
                      <a:pt x="4402219" y="307760"/>
                    </a:cubicBezTo>
                    <a:lnTo>
                      <a:pt x="22580" y="307760"/>
                    </a:lnTo>
                    <a:cubicBezTo>
                      <a:pt x="16591" y="307760"/>
                      <a:pt x="10848" y="305381"/>
                      <a:pt x="6614" y="301146"/>
                    </a:cubicBezTo>
                    <a:cubicBezTo>
                      <a:pt x="2379" y="296911"/>
                      <a:pt x="0" y="291168"/>
                      <a:pt x="0" y="285180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38100"/>
                <a:ext cx="4424799" cy="345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8" id="18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ผลการดำเนินงาน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6028958" y="646440"/>
              <a:ext cx="16280276" cy="10171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ร้อยละ 80 ของบุคลากร กส.กสอ. เข้าร่วมกิจกรรม และตระหนักถึงความสำคัญในการปฏิบัติตน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 strike="noStrike" u="none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ตามหลักธรรมทางศาสนา และสามารถนำเอาหลักธรรมไปประยุกต์ใช้ในการดำเนินชีวิตประจำวัน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028700" y="314797"/>
            <a:ext cx="13830833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กิจกรรม “ส่งเสริมหลักธรรมทางศาสนา </a:t>
            </a:r>
          </a:p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เสริมสร้างศรัทธา ชาว กส.กสอ.”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3162741" y="2628197"/>
            <a:ext cx="6263518" cy="4249453"/>
          </a:xfrm>
          <a:custGeom>
            <a:avLst/>
            <a:gdLst/>
            <a:ahLst/>
            <a:cxnLst/>
            <a:rect r="r" b="b" t="t" l="l"/>
            <a:pathLst>
              <a:path h="4249453" w="6263518">
                <a:moveTo>
                  <a:pt x="0" y="0"/>
                </a:moveTo>
                <a:lnTo>
                  <a:pt x="6263519" y="0"/>
                </a:lnTo>
                <a:lnTo>
                  <a:pt x="6263519" y="4249453"/>
                </a:lnTo>
                <a:lnTo>
                  <a:pt x="0" y="4249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828" t="-21885" r="-2561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3" id="23"/>
          <p:cNvSpPr/>
          <p:nvPr/>
        </p:nvSpPr>
        <p:spPr>
          <a:xfrm flipH="false" flipV="false" rot="0">
            <a:off x="9597392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747" t="0" r="-16747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4" id="24"/>
          <p:cNvSpPr/>
          <p:nvPr/>
        </p:nvSpPr>
        <p:spPr>
          <a:xfrm flipH="false" flipV="false" rot="0">
            <a:off x="12451813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6750" t="0" r="-6744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5" id="25"/>
          <p:cNvSpPr/>
          <p:nvPr/>
        </p:nvSpPr>
        <p:spPr>
          <a:xfrm flipH="false" flipV="false" rot="0">
            <a:off x="12451813" y="4861442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5"/>
                </a:lnTo>
                <a:lnTo>
                  <a:pt x="0" y="2005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0" t="0" r="-6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6" id="26"/>
          <p:cNvSpPr/>
          <p:nvPr/>
        </p:nvSpPr>
        <p:spPr>
          <a:xfrm flipH="false" flipV="false" rot="0">
            <a:off x="9602824" y="4861442"/>
            <a:ext cx="2668013" cy="2001010"/>
          </a:xfrm>
          <a:custGeom>
            <a:avLst/>
            <a:gdLst/>
            <a:ahLst/>
            <a:cxnLst/>
            <a:rect r="r" b="b" t="t" l="l"/>
            <a:pathLst>
              <a:path h="2001010" w="2668013">
                <a:moveTo>
                  <a:pt x="0" y="0"/>
                </a:moveTo>
                <a:lnTo>
                  <a:pt x="2668014" y="0"/>
                </a:lnTo>
                <a:lnTo>
                  <a:pt x="2668014" y="2001010"/>
                </a:lnTo>
                <a:lnTo>
                  <a:pt x="0" y="2001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9420" t="0" r="-14074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7" id="27"/>
          <p:cNvSpPr/>
          <p:nvPr/>
        </p:nvSpPr>
        <p:spPr>
          <a:xfrm flipH="false" flipV="false" rot="339563">
            <a:off x="-476805" y="3167983"/>
            <a:ext cx="1125489" cy="1015754"/>
          </a:xfrm>
          <a:custGeom>
            <a:avLst/>
            <a:gdLst/>
            <a:ahLst/>
            <a:cxnLst/>
            <a:rect r="r" b="b" t="t" l="l"/>
            <a:pathLst>
              <a:path h="1015754" w="1125489">
                <a:moveTo>
                  <a:pt x="0" y="0"/>
                </a:moveTo>
                <a:lnTo>
                  <a:pt x="1125489" y="0"/>
                </a:lnTo>
                <a:lnTo>
                  <a:pt x="1125489" y="1015754"/>
                </a:lnTo>
                <a:lnTo>
                  <a:pt x="0" y="10157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2028574">
            <a:off x="1160190" y="5369171"/>
            <a:ext cx="723113" cy="692380"/>
          </a:xfrm>
          <a:custGeom>
            <a:avLst/>
            <a:gdLst/>
            <a:ahLst/>
            <a:cxnLst/>
            <a:rect r="r" b="b" t="t" l="l"/>
            <a:pathLst>
              <a:path h="692380" w="723113">
                <a:moveTo>
                  <a:pt x="0" y="0"/>
                </a:moveTo>
                <a:lnTo>
                  <a:pt x="723113" y="0"/>
                </a:lnTo>
                <a:lnTo>
                  <a:pt x="723113" y="692381"/>
                </a:lnTo>
                <a:lnTo>
                  <a:pt x="0" y="692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4153274">
            <a:off x="16332971" y="5732079"/>
            <a:ext cx="660903" cy="574160"/>
          </a:xfrm>
          <a:custGeom>
            <a:avLst/>
            <a:gdLst/>
            <a:ahLst/>
            <a:cxnLst/>
            <a:rect r="r" b="b" t="t" l="l"/>
            <a:pathLst>
              <a:path h="574160" w="660903">
                <a:moveTo>
                  <a:pt x="0" y="0"/>
                </a:moveTo>
                <a:lnTo>
                  <a:pt x="660903" y="0"/>
                </a:lnTo>
                <a:lnTo>
                  <a:pt x="660903" y="574160"/>
                </a:lnTo>
                <a:lnTo>
                  <a:pt x="0" y="5741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783254" y="2936269"/>
            <a:ext cx="1416373" cy="1300488"/>
          </a:xfrm>
          <a:custGeom>
            <a:avLst/>
            <a:gdLst/>
            <a:ahLst/>
            <a:cxnLst/>
            <a:rect r="r" b="b" t="t" l="l"/>
            <a:pathLst>
              <a:path h="1300488" w="1416373">
                <a:moveTo>
                  <a:pt x="0" y="0"/>
                </a:moveTo>
                <a:lnTo>
                  <a:pt x="1416372" y="0"/>
                </a:lnTo>
                <a:lnTo>
                  <a:pt x="1416372" y="1300487"/>
                </a:lnTo>
                <a:lnTo>
                  <a:pt x="0" y="13004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766" y="1819443"/>
            <a:ext cx="19337533" cy="8769495"/>
            <a:chOff x="0" y="0"/>
            <a:chExt cx="5093013" cy="23096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3013" cy="2309661"/>
            </a:xfrm>
            <a:custGeom>
              <a:avLst/>
              <a:gdLst/>
              <a:ahLst/>
              <a:cxnLst/>
              <a:rect r="r" b="b" t="t" l="l"/>
              <a:pathLst>
                <a:path h="230966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2309661"/>
                  </a:lnTo>
                  <a:lnTo>
                    <a:pt x="0" y="230966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3013" cy="2347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27375" y="7099516"/>
            <a:ext cx="17233250" cy="1662461"/>
            <a:chOff x="0" y="0"/>
            <a:chExt cx="22977667" cy="2216615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577124" y="369529"/>
              <a:ext cx="22400543" cy="1847086"/>
              <a:chOff x="0" y="0"/>
              <a:chExt cx="4424799" cy="364857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424799" cy="364857"/>
              </a:xfrm>
              <a:custGeom>
                <a:avLst/>
                <a:gdLst/>
                <a:ahLst/>
                <a:cxnLst/>
                <a:rect r="r" b="b" t="t" l="l"/>
                <a:pathLst>
                  <a:path h="364857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342277"/>
                    </a:lnTo>
                    <a:cubicBezTo>
                      <a:pt x="4424799" y="348265"/>
                      <a:pt x="4422420" y="354008"/>
                      <a:pt x="4418185" y="358243"/>
                    </a:cubicBezTo>
                    <a:cubicBezTo>
                      <a:pt x="4413950" y="362478"/>
                      <a:pt x="4408207" y="364857"/>
                      <a:pt x="4402219" y="364857"/>
                    </a:cubicBezTo>
                    <a:lnTo>
                      <a:pt x="22580" y="364857"/>
                    </a:lnTo>
                    <a:cubicBezTo>
                      <a:pt x="16591" y="364857"/>
                      <a:pt x="10848" y="362478"/>
                      <a:pt x="6614" y="358243"/>
                    </a:cubicBezTo>
                    <a:cubicBezTo>
                      <a:pt x="2379" y="354008"/>
                      <a:pt x="0" y="348265"/>
                      <a:pt x="0" y="342277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38100"/>
                <a:ext cx="4424799" cy="4029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1" id="11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วัตถุประสงค์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6028958" y="509280"/>
              <a:ext cx="16280276" cy="155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เพื่อส่งเสริมค่านิยมให้แก่บุคลากรของหน่วยงานหรือภาคประชาสังคม ตามหลักเศรษฐกิจพอเพียง</a:t>
              </a:r>
            </a:p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ตั้งอยู่บนทางสายกลาง โดยคำนึงถึงความพอประมาณ ความมีเหตุผล การสร้างภูมิคุ้มกันที่ดีในตัว 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ตลอดจนใช้ความรู้ ความรอบคอบ และคุณธรรมประกอบการวางแผน การตัดสินใจ และการกระทำ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527375" y="8640437"/>
            <a:ext cx="17233250" cy="1445671"/>
            <a:chOff x="0" y="0"/>
            <a:chExt cx="22977667" cy="1927562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577124" y="369529"/>
              <a:ext cx="22400543" cy="1558033"/>
              <a:chOff x="0" y="0"/>
              <a:chExt cx="4424799" cy="30776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424799" cy="307760"/>
              </a:xfrm>
              <a:custGeom>
                <a:avLst/>
                <a:gdLst/>
                <a:ahLst/>
                <a:cxnLst/>
                <a:rect r="r" b="b" t="t" l="l"/>
                <a:pathLst>
                  <a:path h="307760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285180"/>
                    </a:lnTo>
                    <a:cubicBezTo>
                      <a:pt x="4424799" y="291168"/>
                      <a:pt x="4422420" y="296911"/>
                      <a:pt x="4418185" y="301146"/>
                    </a:cubicBezTo>
                    <a:cubicBezTo>
                      <a:pt x="4413950" y="305381"/>
                      <a:pt x="4408207" y="307760"/>
                      <a:pt x="4402219" y="307760"/>
                    </a:cubicBezTo>
                    <a:lnTo>
                      <a:pt x="22580" y="307760"/>
                    </a:lnTo>
                    <a:cubicBezTo>
                      <a:pt x="16591" y="307760"/>
                      <a:pt x="10848" y="305381"/>
                      <a:pt x="6614" y="301146"/>
                    </a:cubicBezTo>
                    <a:cubicBezTo>
                      <a:pt x="2379" y="296911"/>
                      <a:pt x="0" y="291168"/>
                      <a:pt x="0" y="285180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38100"/>
                <a:ext cx="4424799" cy="345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8" id="18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ผลการดำเนินงาน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6028958" y="646440"/>
              <a:ext cx="16280276" cy="10171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ร้อยละ 92 ของบุคลากร กส.กสอ. เข้าร่วมกิจกรรม และตระหนักถึงความสำคัญในการปฏิบัติตน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 strike="noStrike" u="none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ตามหลักเศรษฐกิจพอเพียง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028700" y="314797"/>
            <a:ext cx="13830833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กิจกรรม “กส.กสอ. ร่วมส่งเสริม</a:t>
            </a:r>
          </a:p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หลักปรัชญาเศรษฐกิจพอเพียง”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3162741" y="2628197"/>
            <a:ext cx="6263518" cy="4249453"/>
          </a:xfrm>
          <a:custGeom>
            <a:avLst/>
            <a:gdLst/>
            <a:ahLst/>
            <a:cxnLst/>
            <a:rect r="r" b="b" t="t" l="l"/>
            <a:pathLst>
              <a:path h="4249453" w="6263518">
                <a:moveTo>
                  <a:pt x="0" y="0"/>
                </a:moveTo>
                <a:lnTo>
                  <a:pt x="6263519" y="0"/>
                </a:lnTo>
                <a:lnTo>
                  <a:pt x="6263519" y="4249453"/>
                </a:lnTo>
                <a:lnTo>
                  <a:pt x="0" y="4249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685" t="-23797" r="-4436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3" id="23"/>
          <p:cNvSpPr/>
          <p:nvPr/>
        </p:nvSpPr>
        <p:spPr>
          <a:xfrm flipH="false" flipV="false" rot="0">
            <a:off x="9597392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747" t="0" r="-16747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4" id="24"/>
          <p:cNvSpPr/>
          <p:nvPr/>
        </p:nvSpPr>
        <p:spPr>
          <a:xfrm flipH="false" flipV="false" rot="0">
            <a:off x="12451813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0" t="0" r="-6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5" id="25"/>
          <p:cNvSpPr/>
          <p:nvPr/>
        </p:nvSpPr>
        <p:spPr>
          <a:xfrm flipH="false" flipV="false" rot="0">
            <a:off x="12451813" y="4861442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5"/>
                </a:lnTo>
                <a:lnTo>
                  <a:pt x="0" y="2005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0" t="0" r="-6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6" id="26"/>
          <p:cNvSpPr/>
          <p:nvPr/>
        </p:nvSpPr>
        <p:spPr>
          <a:xfrm flipH="false" flipV="false" rot="0">
            <a:off x="9602824" y="4861442"/>
            <a:ext cx="2668013" cy="2001010"/>
          </a:xfrm>
          <a:custGeom>
            <a:avLst/>
            <a:gdLst/>
            <a:ahLst/>
            <a:cxnLst/>
            <a:rect r="r" b="b" t="t" l="l"/>
            <a:pathLst>
              <a:path h="2001010" w="2668013">
                <a:moveTo>
                  <a:pt x="0" y="0"/>
                </a:moveTo>
                <a:lnTo>
                  <a:pt x="2668014" y="0"/>
                </a:lnTo>
                <a:lnTo>
                  <a:pt x="2668014" y="2001010"/>
                </a:lnTo>
                <a:lnTo>
                  <a:pt x="0" y="2001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0" t="0" r="-6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7" id="27"/>
          <p:cNvSpPr/>
          <p:nvPr/>
        </p:nvSpPr>
        <p:spPr>
          <a:xfrm flipH="false" flipV="false" rot="339563">
            <a:off x="-476805" y="3167983"/>
            <a:ext cx="1125489" cy="1015754"/>
          </a:xfrm>
          <a:custGeom>
            <a:avLst/>
            <a:gdLst/>
            <a:ahLst/>
            <a:cxnLst/>
            <a:rect r="r" b="b" t="t" l="l"/>
            <a:pathLst>
              <a:path h="1015754" w="1125489">
                <a:moveTo>
                  <a:pt x="0" y="0"/>
                </a:moveTo>
                <a:lnTo>
                  <a:pt x="1125489" y="0"/>
                </a:lnTo>
                <a:lnTo>
                  <a:pt x="1125489" y="1015754"/>
                </a:lnTo>
                <a:lnTo>
                  <a:pt x="0" y="10157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2028574">
            <a:off x="1160190" y="5369171"/>
            <a:ext cx="723113" cy="692380"/>
          </a:xfrm>
          <a:custGeom>
            <a:avLst/>
            <a:gdLst/>
            <a:ahLst/>
            <a:cxnLst/>
            <a:rect r="r" b="b" t="t" l="l"/>
            <a:pathLst>
              <a:path h="692380" w="723113">
                <a:moveTo>
                  <a:pt x="0" y="0"/>
                </a:moveTo>
                <a:lnTo>
                  <a:pt x="723113" y="0"/>
                </a:lnTo>
                <a:lnTo>
                  <a:pt x="723113" y="692381"/>
                </a:lnTo>
                <a:lnTo>
                  <a:pt x="0" y="692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4153274">
            <a:off x="16332971" y="5732079"/>
            <a:ext cx="660903" cy="574160"/>
          </a:xfrm>
          <a:custGeom>
            <a:avLst/>
            <a:gdLst/>
            <a:ahLst/>
            <a:cxnLst/>
            <a:rect r="r" b="b" t="t" l="l"/>
            <a:pathLst>
              <a:path h="574160" w="660903">
                <a:moveTo>
                  <a:pt x="0" y="0"/>
                </a:moveTo>
                <a:lnTo>
                  <a:pt x="660903" y="0"/>
                </a:lnTo>
                <a:lnTo>
                  <a:pt x="660903" y="574160"/>
                </a:lnTo>
                <a:lnTo>
                  <a:pt x="0" y="5741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783254" y="2936269"/>
            <a:ext cx="1416373" cy="1300488"/>
          </a:xfrm>
          <a:custGeom>
            <a:avLst/>
            <a:gdLst/>
            <a:ahLst/>
            <a:cxnLst/>
            <a:rect r="r" b="b" t="t" l="l"/>
            <a:pathLst>
              <a:path h="1300488" w="1416373">
                <a:moveTo>
                  <a:pt x="0" y="0"/>
                </a:moveTo>
                <a:lnTo>
                  <a:pt x="1416372" y="0"/>
                </a:lnTo>
                <a:lnTo>
                  <a:pt x="1416372" y="1300487"/>
                </a:lnTo>
                <a:lnTo>
                  <a:pt x="0" y="13004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766" y="1819443"/>
            <a:ext cx="19337533" cy="8769495"/>
            <a:chOff x="0" y="0"/>
            <a:chExt cx="5093013" cy="23096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3013" cy="2309661"/>
            </a:xfrm>
            <a:custGeom>
              <a:avLst/>
              <a:gdLst/>
              <a:ahLst/>
              <a:cxnLst/>
              <a:rect r="r" b="b" t="t" l="l"/>
              <a:pathLst>
                <a:path h="230966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2309661"/>
                  </a:lnTo>
                  <a:lnTo>
                    <a:pt x="0" y="230966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3013" cy="2347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993137" y="2628197"/>
            <a:ext cx="6263518" cy="4249453"/>
          </a:xfrm>
          <a:custGeom>
            <a:avLst/>
            <a:gdLst/>
            <a:ahLst/>
            <a:cxnLst/>
            <a:rect r="r" b="b" t="t" l="l"/>
            <a:pathLst>
              <a:path h="4249453" w="6263518">
                <a:moveTo>
                  <a:pt x="0" y="0"/>
                </a:moveTo>
                <a:lnTo>
                  <a:pt x="6263518" y="0"/>
                </a:lnTo>
                <a:lnTo>
                  <a:pt x="6263518" y="4249453"/>
                </a:lnTo>
                <a:lnTo>
                  <a:pt x="0" y="4249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206" r="0" b="-5206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grpSp>
        <p:nvGrpSpPr>
          <p:cNvPr name="Group 8" id="8"/>
          <p:cNvGrpSpPr/>
          <p:nvPr/>
        </p:nvGrpSpPr>
        <p:grpSpPr>
          <a:xfrm rot="0">
            <a:off x="527375" y="8640437"/>
            <a:ext cx="17233250" cy="1445671"/>
            <a:chOff x="0" y="0"/>
            <a:chExt cx="22977667" cy="1927562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577124" y="369529"/>
              <a:ext cx="22400543" cy="1558033"/>
              <a:chOff x="0" y="0"/>
              <a:chExt cx="4424799" cy="30776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424799" cy="307760"/>
              </a:xfrm>
              <a:custGeom>
                <a:avLst/>
                <a:gdLst/>
                <a:ahLst/>
                <a:cxnLst/>
                <a:rect r="r" b="b" t="t" l="l"/>
                <a:pathLst>
                  <a:path h="307760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285180"/>
                    </a:lnTo>
                    <a:cubicBezTo>
                      <a:pt x="4424799" y="291168"/>
                      <a:pt x="4422420" y="296911"/>
                      <a:pt x="4418185" y="301146"/>
                    </a:cubicBezTo>
                    <a:cubicBezTo>
                      <a:pt x="4413950" y="305381"/>
                      <a:pt x="4408207" y="307760"/>
                      <a:pt x="4402219" y="307760"/>
                    </a:cubicBezTo>
                    <a:lnTo>
                      <a:pt x="22580" y="307760"/>
                    </a:lnTo>
                    <a:cubicBezTo>
                      <a:pt x="16591" y="307760"/>
                      <a:pt x="10848" y="305381"/>
                      <a:pt x="6614" y="301146"/>
                    </a:cubicBezTo>
                    <a:cubicBezTo>
                      <a:pt x="2379" y="296911"/>
                      <a:pt x="0" y="291168"/>
                      <a:pt x="0" y="285180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38100"/>
                <a:ext cx="4424799" cy="345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ผลการดำเนินงาน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6028958" y="646440"/>
              <a:ext cx="16280276" cy="10172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ร้อยละ 67.92 ของบุคลากร กส.กสอ. เข้าร่วมกิจกรรม ” โดยกิจกรรมในครั้งนี้ ได้มอบประกาศเกียรติบัตรยกย่องบุคลากรจำนวน 5 ด้าน รวมทั้งสิ้น จำนวน 3 ราย 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27375" y="7099516"/>
            <a:ext cx="17233250" cy="1662461"/>
            <a:chOff x="0" y="0"/>
            <a:chExt cx="22977667" cy="2216615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577124" y="369529"/>
              <a:ext cx="22400543" cy="1847086"/>
              <a:chOff x="0" y="0"/>
              <a:chExt cx="4424799" cy="364857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4424799" cy="364857"/>
              </a:xfrm>
              <a:custGeom>
                <a:avLst/>
                <a:gdLst/>
                <a:ahLst/>
                <a:cxnLst/>
                <a:rect r="r" b="b" t="t" l="l"/>
                <a:pathLst>
                  <a:path h="364857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342277"/>
                    </a:lnTo>
                    <a:cubicBezTo>
                      <a:pt x="4424799" y="348265"/>
                      <a:pt x="4422420" y="354008"/>
                      <a:pt x="4418185" y="358243"/>
                    </a:cubicBezTo>
                    <a:cubicBezTo>
                      <a:pt x="4413950" y="362478"/>
                      <a:pt x="4408207" y="364857"/>
                      <a:pt x="4402219" y="364857"/>
                    </a:cubicBezTo>
                    <a:lnTo>
                      <a:pt x="22580" y="364857"/>
                    </a:lnTo>
                    <a:cubicBezTo>
                      <a:pt x="16591" y="364857"/>
                      <a:pt x="10848" y="362478"/>
                      <a:pt x="6614" y="358243"/>
                    </a:cubicBezTo>
                    <a:cubicBezTo>
                      <a:pt x="2379" y="354008"/>
                      <a:pt x="0" y="348265"/>
                      <a:pt x="0" y="342277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38100"/>
                <a:ext cx="4424799" cy="4029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9" id="19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วัตถุประสงค์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6028958" y="755862"/>
              <a:ext cx="16280276" cy="10172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เพื่อประกาศเกียรติคุณเจ้าหน้าที่ที่ได้รับการคัดเลือก และเป็นแบบอย่างที่ดีให้แก่เจ้าหน้าที่อื่น 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ได้ตระหนักถึงเกียรติศักดิ์ศรี และหน้าที่ของข้าราชการในการดำเนินชีวิตและการปฏิบัติงาน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9341625" y="2628197"/>
            <a:ext cx="2952825" cy="4249453"/>
          </a:xfrm>
          <a:custGeom>
            <a:avLst/>
            <a:gdLst/>
            <a:ahLst/>
            <a:cxnLst/>
            <a:rect r="r" b="b" t="t" l="l"/>
            <a:pathLst>
              <a:path h="4249453" w="2952825">
                <a:moveTo>
                  <a:pt x="0" y="0"/>
                </a:moveTo>
                <a:lnTo>
                  <a:pt x="2952824" y="0"/>
                </a:lnTo>
                <a:lnTo>
                  <a:pt x="2952824" y="4249453"/>
                </a:lnTo>
                <a:lnTo>
                  <a:pt x="0" y="42494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3" id="23"/>
          <p:cNvSpPr/>
          <p:nvPr/>
        </p:nvSpPr>
        <p:spPr>
          <a:xfrm flipH="false" flipV="false" rot="0">
            <a:off x="12380174" y="2628197"/>
            <a:ext cx="2914689" cy="4249453"/>
          </a:xfrm>
          <a:custGeom>
            <a:avLst/>
            <a:gdLst/>
            <a:ahLst/>
            <a:cxnLst/>
            <a:rect r="r" b="b" t="t" l="l"/>
            <a:pathLst>
              <a:path h="4249453" w="2914689">
                <a:moveTo>
                  <a:pt x="0" y="0"/>
                </a:moveTo>
                <a:lnTo>
                  <a:pt x="2914689" y="0"/>
                </a:lnTo>
                <a:lnTo>
                  <a:pt x="2914689" y="4249453"/>
                </a:lnTo>
                <a:lnTo>
                  <a:pt x="0" y="42494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TextBox 24" id="24"/>
          <p:cNvSpPr txBox="true"/>
          <p:nvPr/>
        </p:nvSpPr>
        <p:spPr>
          <a:xfrm rot="0">
            <a:off x="1028700" y="314797"/>
            <a:ext cx="13830833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กิจกรรม “กส.กสอ. เชิดชูบุคคลต้</a:t>
            </a: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นแบบ</a:t>
            </a:r>
          </a:p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ที่ DIPROM </a:t>
            </a: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ประจำปี 2568”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339563">
            <a:off x="-476805" y="3167983"/>
            <a:ext cx="1125489" cy="1015754"/>
          </a:xfrm>
          <a:custGeom>
            <a:avLst/>
            <a:gdLst/>
            <a:ahLst/>
            <a:cxnLst/>
            <a:rect r="r" b="b" t="t" l="l"/>
            <a:pathLst>
              <a:path h="1015754" w="1125489">
                <a:moveTo>
                  <a:pt x="0" y="0"/>
                </a:moveTo>
                <a:lnTo>
                  <a:pt x="1125489" y="0"/>
                </a:lnTo>
                <a:lnTo>
                  <a:pt x="1125489" y="1015754"/>
                </a:lnTo>
                <a:lnTo>
                  <a:pt x="0" y="10157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2028574">
            <a:off x="1160190" y="5369171"/>
            <a:ext cx="723113" cy="692380"/>
          </a:xfrm>
          <a:custGeom>
            <a:avLst/>
            <a:gdLst/>
            <a:ahLst/>
            <a:cxnLst/>
            <a:rect r="r" b="b" t="t" l="l"/>
            <a:pathLst>
              <a:path h="692380" w="723113">
                <a:moveTo>
                  <a:pt x="0" y="0"/>
                </a:moveTo>
                <a:lnTo>
                  <a:pt x="723113" y="0"/>
                </a:lnTo>
                <a:lnTo>
                  <a:pt x="723113" y="692381"/>
                </a:lnTo>
                <a:lnTo>
                  <a:pt x="0" y="6923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4153274">
            <a:off x="16332971" y="5732079"/>
            <a:ext cx="660903" cy="574160"/>
          </a:xfrm>
          <a:custGeom>
            <a:avLst/>
            <a:gdLst/>
            <a:ahLst/>
            <a:cxnLst/>
            <a:rect r="r" b="b" t="t" l="l"/>
            <a:pathLst>
              <a:path h="574160" w="660903">
                <a:moveTo>
                  <a:pt x="0" y="0"/>
                </a:moveTo>
                <a:lnTo>
                  <a:pt x="660903" y="0"/>
                </a:lnTo>
                <a:lnTo>
                  <a:pt x="660903" y="574160"/>
                </a:lnTo>
                <a:lnTo>
                  <a:pt x="0" y="574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6783254" y="2936269"/>
            <a:ext cx="1416373" cy="1300488"/>
          </a:xfrm>
          <a:custGeom>
            <a:avLst/>
            <a:gdLst/>
            <a:ahLst/>
            <a:cxnLst/>
            <a:rect r="r" b="b" t="t" l="l"/>
            <a:pathLst>
              <a:path h="1300488" w="1416373">
                <a:moveTo>
                  <a:pt x="0" y="0"/>
                </a:moveTo>
                <a:lnTo>
                  <a:pt x="1416372" y="0"/>
                </a:lnTo>
                <a:lnTo>
                  <a:pt x="1416372" y="1300487"/>
                </a:lnTo>
                <a:lnTo>
                  <a:pt x="0" y="13004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766" y="1819443"/>
            <a:ext cx="19337533" cy="8769495"/>
            <a:chOff x="0" y="0"/>
            <a:chExt cx="5093013" cy="23096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3013" cy="2309661"/>
            </a:xfrm>
            <a:custGeom>
              <a:avLst/>
              <a:gdLst/>
              <a:ahLst/>
              <a:cxnLst/>
              <a:rect r="r" b="b" t="t" l="l"/>
              <a:pathLst>
                <a:path h="230966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2309661"/>
                  </a:lnTo>
                  <a:lnTo>
                    <a:pt x="0" y="230966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3013" cy="2347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3880577"/>
            <a:ext cx="4586537" cy="3111713"/>
          </a:xfrm>
          <a:custGeom>
            <a:avLst/>
            <a:gdLst/>
            <a:ahLst/>
            <a:cxnLst/>
            <a:rect r="r" b="b" t="t" l="l"/>
            <a:pathLst>
              <a:path h="3111713" w="4586537">
                <a:moveTo>
                  <a:pt x="0" y="0"/>
                </a:moveTo>
                <a:lnTo>
                  <a:pt x="4586537" y="0"/>
                </a:lnTo>
                <a:lnTo>
                  <a:pt x="4586537" y="3111713"/>
                </a:lnTo>
                <a:lnTo>
                  <a:pt x="0" y="31117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206" r="0" b="-5206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6850732" y="3880577"/>
            <a:ext cx="4586537" cy="3111713"/>
          </a:xfrm>
          <a:custGeom>
            <a:avLst/>
            <a:gdLst/>
            <a:ahLst/>
            <a:cxnLst/>
            <a:rect r="r" b="b" t="t" l="l"/>
            <a:pathLst>
              <a:path h="3111713" w="4586537">
                <a:moveTo>
                  <a:pt x="0" y="0"/>
                </a:moveTo>
                <a:lnTo>
                  <a:pt x="4586536" y="0"/>
                </a:lnTo>
                <a:lnTo>
                  <a:pt x="4586536" y="3111713"/>
                </a:lnTo>
                <a:lnTo>
                  <a:pt x="0" y="311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5206" r="0" b="-5206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2675518" y="3880577"/>
            <a:ext cx="4586537" cy="3111713"/>
          </a:xfrm>
          <a:custGeom>
            <a:avLst/>
            <a:gdLst/>
            <a:ahLst/>
            <a:cxnLst/>
            <a:rect r="r" b="b" t="t" l="l"/>
            <a:pathLst>
              <a:path h="3111713" w="4586537">
                <a:moveTo>
                  <a:pt x="0" y="0"/>
                </a:moveTo>
                <a:lnTo>
                  <a:pt x="4586537" y="0"/>
                </a:lnTo>
                <a:lnTo>
                  <a:pt x="4586537" y="3111713"/>
                </a:lnTo>
                <a:lnTo>
                  <a:pt x="0" y="3111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5206" r="0" b="-5206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grpSp>
        <p:nvGrpSpPr>
          <p:cNvPr name="Group 10" id="10"/>
          <p:cNvGrpSpPr/>
          <p:nvPr/>
        </p:nvGrpSpPr>
        <p:grpSpPr>
          <a:xfrm rot="0">
            <a:off x="1231773" y="7318839"/>
            <a:ext cx="4180390" cy="1445671"/>
            <a:chOff x="0" y="0"/>
            <a:chExt cx="5573854" cy="1927562"/>
          </a:xfrm>
        </p:grpSpPr>
        <p:sp>
          <p:nvSpPr>
            <p:cNvPr name="Freeform 11" id="11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ด้านพอเพียง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231773" y="8535464"/>
            <a:ext cx="4180390" cy="1445671"/>
            <a:chOff x="0" y="0"/>
            <a:chExt cx="5573854" cy="1927562"/>
          </a:xfrm>
        </p:grpSpPr>
        <p:sp>
          <p:nvSpPr>
            <p:cNvPr name="Freeform 14" id="14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ด้านสุจริต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028700" y="314797"/>
            <a:ext cx="13830833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กิจกรรม “กส.กสอ. เชิดชูบุคคลต้</a:t>
            </a: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นแบบ</a:t>
            </a:r>
          </a:p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ที่ DIPROM </a:t>
            </a: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ประจำปี 2568”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2539457"/>
            <a:ext cx="4586537" cy="1017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9"/>
              </a:lnSpc>
            </a:pPr>
            <a:r>
              <a:rPr lang="en-US" b="true" sz="2799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นายปัญญา บุญพวง</a:t>
            </a:r>
          </a:p>
          <a:p>
            <a:pPr algn="ctr" marL="0" indent="0" lvl="0">
              <a:lnSpc>
                <a:spcPts val="4199"/>
              </a:lnSpc>
            </a:pPr>
            <a:r>
              <a:rPr lang="en-US" b="true" sz="2799" strike="noStrike" u="non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ฝ่ายบริหารทั่วไป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7053805" y="7318839"/>
            <a:ext cx="4180390" cy="1445671"/>
            <a:chOff x="0" y="0"/>
            <a:chExt cx="5573854" cy="1927562"/>
          </a:xfrm>
        </p:grpSpPr>
        <p:sp>
          <p:nvSpPr>
            <p:cNvPr name="Freeform 19" id="19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ด้านจิตอาสา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7053805" y="8535464"/>
            <a:ext cx="4180390" cy="1445671"/>
            <a:chOff x="0" y="0"/>
            <a:chExt cx="5573854" cy="1927562"/>
          </a:xfrm>
        </p:grpSpPr>
        <p:sp>
          <p:nvSpPr>
            <p:cNvPr name="Freeform 22" id="22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ด้านกตัญญู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878592" y="7318839"/>
            <a:ext cx="4180390" cy="1445671"/>
            <a:chOff x="0" y="0"/>
            <a:chExt cx="5573854" cy="1927562"/>
          </a:xfrm>
        </p:grpSpPr>
        <p:sp>
          <p:nvSpPr>
            <p:cNvPr name="Freeform 25" id="25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ด้านวินัย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6850732" y="2539457"/>
            <a:ext cx="4586537" cy="1017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9"/>
              </a:lnSpc>
            </a:pPr>
            <a:r>
              <a:rPr lang="en-US" b="true" sz="2799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นางสาวฐานิกา ดีแท้</a:t>
            </a:r>
          </a:p>
          <a:p>
            <a:pPr algn="ctr" marL="0" indent="0" lvl="0">
              <a:lnSpc>
                <a:spcPts val="4199"/>
              </a:lnSpc>
            </a:pPr>
            <a:r>
              <a:rPr lang="en-US" b="true" sz="2799" strike="noStrike" u="non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ฝ่ายบริหารทั่วไป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672763" y="2539457"/>
            <a:ext cx="4586537" cy="1017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9"/>
              </a:lnSpc>
            </a:pPr>
            <a:r>
              <a:rPr lang="en-US" b="true" sz="2799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นางสาวอรุณรัตน์ นิตยะโรจน์</a:t>
            </a:r>
          </a:p>
          <a:p>
            <a:pPr algn="ctr" marL="0" indent="0" lvl="0">
              <a:lnSpc>
                <a:spcPts val="4199"/>
              </a:lnSpc>
            </a:pPr>
            <a:r>
              <a:rPr lang="en-US" b="true" sz="2799" strike="noStrike" u="non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ฝ่ายบริหารทั่วไป</a:t>
            </a:r>
          </a:p>
        </p:txBody>
      </p:sp>
    </p:spTree>
  </p:cSld>
  <p:clrMapOvr>
    <a:masterClrMapping/>
  </p:clrMapOvr>
  <p:transition spd="fast">
    <p:fad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766" y="1819443"/>
            <a:ext cx="19337533" cy="8769495"/>
            <a:chOff x="0" y="0"/>
            <a:chExt cx="5093013" cy="23096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3013" cy="2309661"/>
            </a:xfrm>
            <a:custGeom>
              <a:avLst/>
              <a:gdLst/>
              <a:ahLst/>
              <a:cxnLst/>
              <a:rect r="r" b="b" t="t" l="l"/>
              <a:pathLst>
                <a:path h="230966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2309661"/>
                  </a:lnTo>
                  <a:lnTo>
                    <a:pt x="0" y="230966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3013" cy="2347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801421" y="2887310"/>
            <a:ext cx="5929751" cy="3750152"/>
          </a:xfrm>
          <a:custGeom>
            <a:avLst/>
            <a:gdLst/>
            <a:ahLst/>
            <a:cxnLst/>
            <a:rect r="r" b="b" t="t" l="l"/>
            <a:pathLst>
              <a:path h="3750152" w="5929751">
                <a:moveTo>
                  <a:pt x="0" y="0"/>
                </a:moveTo>
                <a:lnTo>
                  <a:pt x="5929750" y="0"/>
                </a:lnTo>
                <a:lnTo>
                  <a:pt x="5929750" y="3750152"/>
                </a:lnTo>
                <a:lnTo>
                  <a:pt x="0" y="3750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8119" r="-1048" b="-1568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grpSp>
        <p:nvGrpSpPr>
          <p:cNvPr name="Group 8" id="8"/>
          <p:cNvGrpSpPr/>
          <p:nvPr/>
        </p:nvGrpSpPr>
        <p:grpSpPr>
          <a:xfrm rot="0">
            <a:off x="527375" y="8640437"/>
            <a:ext cx="17233250" cy="1445671"/>
            <a:chOff x="0" y="0"/>
            <a:chExt cx="22977667" cy="1927562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577124" y="369529"/>
              <a:ext cx="22400543" cy="1558033"/>
              <a:chOff x="0" y="0"/>
              <a:chExt cx="4424799" cy="30776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424799" cy="307760"/>
              </a:xfrm>
              <a:custGeom>
                <a:avLst/>
                <a:gdLst/>
                <a:ahLst/>
                <a:cxnLst/>
                <a:rect r="r" b="b" t="t" l="l"/>
                <a:pathLst>
                  <a:path h="307760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285180"/>
                    </a:lnTo>
                    <a:cubicBezTo>
                      <a:pt x="4424799" y="291168"/>
                      <a:pt x="4422420" y="296911"/>
                      <a:pt x="4418185" y="301146"/>
                    </a:cubicBezTo>
                    <a:cubicBezTo>
                      <a:pt x="4413950" y="305381"/>
                      <a:pt x="4408207" y="307760"/>
                      <a:pt x="4402219" y="307760"/>
                    </a:cubicBezTo>
                    <a:lnTo>
                      <a:pt x="22580" y="307760"/>
                    </a:lnTo>
                    <a:cubicBezTo>
                      <a:pt x="16591" y="307760"/>
                      <a:pt x="10848" y="305381"/>
                      <a:pt x="6614" y="301146"/>
                    </a:cubicBezTo>
                    <a:cubicBezTo>
                      <a:pt x="2379" y="296911"/>
                      <a:pt x="0" y="291168"/>
                      <a:pt x="0" y="285180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38100"/>
                <a:ext cx="4424799" cy="345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ผลการดำเนินงาน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6028958" y="646440"/>
              <a:ext cx="16280276" cy="10172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ร้อยละ 67.92 ของบุคลากร กส.กสอ. เข้าร่วมกิจกรรม ” โดยกิจกรรมในครั้งนี้ ได้มอบประกาศเกียรติบัตรยกย่องกลุ่มงานในสังกัด กส.กสอ. จำนวน 1 กลุ่มงาน ได้แก่ ฝ่ายบริหารทั่วไป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27375" y="7099516"/>
            <a:ext cx="17233250" cy="1662461"/>
            <a:chOff x="0" y="0"/>
            <a:chExt cx="22977667" cy="2216615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577124" y="369529"/>
              <a:ext cx="22400543" cy="1847086"/>
              <a:chOff x="0" y="0"/>
              <a:chExt cx="4424799" cy="364857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4424799" cy="364857"/>
              </a:xfrm>
              <a:custGeom>
                <a:avLst/>
                <a:gdLst/>
                <a:ahLst/>
                <a:cxnLst/>
                <a:rect r="r" b="b" t="t" l="l"/>
                <a:pathLst>
                  <a:path h="364857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342277"/>
                    </a:lnTo>
                    <a:cubicBezTo>
                      <a:pt x="4424799" y="348265"/>
                      <a:pt x="4422420" y="354008"/>
                      <a:pt x="4418185" y="358243"/>
                    </a:cubicBezTo>
                    <a:cubicBezTo>
                      <a:pt x="4413950" y="362478"/>
                      <a:pt x="4408207" y="364857"/>
                      <a:pt x="4402219" y="364857"/>
                    </a:cubicBezTo>
                    <a:lnTo>
                      <a:pt x="22580" y="364857"/>
                    </a:lnTo>
                    <a:cubicBezTo>
                      <a:pt x="16591" y="364857"/>
                      <a:pt x="10848" y="362478"/>
                      <a:pt x="6614" y="358243"/>
                    </a:cubicBezTo>
                    <a:cubicBezTo>
                      <a:pt x="2379" y="354008"/>
                      <a:pt x="0" y="348265"/>
                      <a:pt x="0" y="342277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38100"/>
                <a:ext cx="4424799" cy="4029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9" id="19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วัตถุประสงค์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6028958" y="509280"/>
              <a:ext cx="16280276" cy="155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เพื่อประกาศเกียรติคุณหน่วยงานภายในที่ได้รับการคัดเลือกและเป็นแบบอย่างที่ดี สร้างคนดีเพื่อสังคมดี</a:t>
              </a:r>
            </a:p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ส่งเสริมให้คนในองค์กร มีทัศนคติ วิธีคิด และการประพฤติปฏิบัติที่สะท้อนการมีคุณธรรม จริยธรรม และ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ค่านิยมที่ดีเหมาะกับสังคมไทยมากขึ้น องค์กรมีคุณค่าและประสิทธิภาพ เนื่องจากสมาชิกขององค์กรมีคุณธรรม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9036940" y="2890980"/>
            <a:ext cx="6449640" cy="3746482"/>
          </a:xfrm>
          <a:custGeom>
            <a:avLst/>
            <a:gdLst/>
            <a:ahLst/>
            <a:cxnLst/>
            <a:rect r="r" b="b" t="t" l="l"/>
            <a:pathLst>
              <a:path h="3746482" w="6449640">
                <a:moveTo>
                  <a:pt x="0" y="0"/>
                </a:moveTo>
                <a:lnTo>
                  <a:pt x="6449639" y="0"/>
                </a:lnTo>
                <a:lnTo>
                  <a:pt x="6449639" y="3746482"/>
                </a:lnTo>
                <a:lnTo>
                  <a:pt x="0" y="37464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TextBox 23" id="23"/>
          <p:cNvSpPr txBox="true"/>
          <p:nvPr/>
        </p:nvSpPr>
        <p:spPr>
          <a:xfrm rot="0">
            <a:off x="1028700" y="314797"/>
            <a:ext cx="13830833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กิจกรรม “กส.กสอ. เชิดชูห</a:t>
            </a: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น่วยงาน</a:t>
            </a:r>
          </a:p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ส่งเสริมคุณธรรม</a:t>
            </a: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ที่ DIPROM </a:t>
            </a: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ประจำปี 2568”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339563">
            <a:off x="-476805" y="3167983"/>
            <a:ext cx="1125489" cy="1015754"/>
          </a:xfrm>
          <a:custGeom>
            <a:avLst/>
            <a:gdLst/>
            <a:ahLst/>
            <a:cxnLst/>
            <a:rect r="r" b="b" t="t" l="l"/>
            <a:pathLst>
              <a:path h="1015754" w="1125489">
                <a:moveTo>
                  <a:pt x="0" y="0"/>
                </a:moveTo>
                <a:lnTo>
                  <a:pt x="1125489" y="0"/>
                </a:lnTo>
                <a:lnTo>
                  <a:pt x="1125489" y="1015754"/>
                </a:lnTo>
                <a:lnTo>
                  <a:pt x="0" y="1015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2028574">
            <a:off x="1160190" y="5369171"/>
            <a:ext cx="723113" cy="692380"/>
          </a:xfrm>
          <a:custGeom>
            <a:avLst/>
            <a:gdLst/>
            <a:ahLst/>
            <a:cxnLst/>
            <a:rect r="r" b="b" t="t" l="l"/>
            <a:pathLst>
              <a:path h="692380" w="723113">
                <a:moveTo>
                  <a:pt x="0" y="0"/>
                </a:moveTo>
                <a:lnTo>
                  <a:pt x="723113" y="0"/>
                </a:lnTo>
                <a:lnTo>
                  <a:pt x="723113" y="692381"/>
                </a:lnTo>
                <a:lnTo>
                  <a:pt x="0" y="6923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4153274">
            <a:off x="16332971" y="5732079"/>
            <a:ext cx="660903" cy="574160"/>
          </a:xfrm>
          <a:custGeom>
            <a:avLst/>
            <a:gdLst/>
            <a:ahLst/>
            <a:cxnLst/>
            <a:rect r="r" b="b" t="t" l="l"/>
            <a:pathLst>
              <a:path h="574160" w="660903">
                <a:moveTo>
                  <a:pt x="0" y="0"/>
                </a:moveTo>
                <a:lnTo>
                  <a:pt x="660903" y="0"/>
                </a:lnTo>
                <a:lnTo>
                  <a:pt x="660903" y="574160"/>
                </a:lnTo>
                <a:lnTo>
                  <a:pt x="0" y="57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6783254" y="2936269"/>
            <a:ext cx="1416373" cy="1300488"/>
          </a:xfrm>
          <a:custGeom>
            <a:avLst/>
            <a:gdLst/>
            <a:ahLst/>
            <a:cxnLst/>
            <a:rect r="r" b="b" t="t" l="l"/>
            <a:pathLst>
              <a:path h="1300488" w="1416373">
                <a:moveTo>
                  <a:pt x="0" y="0"/>
                </a:moveTo>
                <a:lnTo>
                  <a:pt x="1416372" y="0"/>
                </a:lnTo>
                <a:lnTo>
                  <a:pt x="1416372" y="1300487"/>
                </a:lnTo>
                <a:lnTo>
                  <a:pt x="0" y="13004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2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6079003" cy="8928925"/>
          </a:xfrm>
          <a:custGeom>
            <a:avLst/>
            <a:gdLst/>
            <a:ahLst/>
            <a:cxnLst/>
            <a:rect r="r" b="b" t="t" l="l"/>
            <a:pathLst>
              <a:path h="8928925" w="6079003">
                <a:moveTo>
                  <a:pt x="0" y="0"/>
                </a:moveTo>
                <a:lnTo>
                  <a:pt x="6079003" y="0"/>
                </a:lnTo>
                <a:lnTo>
                  <a:pt x="6079003" y="8928925"/>
                </a:lnTo>
                <a:lnTo>
                  <a:pt x="0" y="8928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18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532" t="-11650" r="-9880" b="-2731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988150" y="1314891"/>
            <a:ext cx="9271150" cy="2525628"/>
            <a:chOff x="0" y="0"/>
            <a:chExt cx="12361533" cy="3367504"/>
          </a:xfrm>
        </p:grpSpPr>
        <p:sp>
          <p:nvSpPr>
            <p:cNvPr name="Freeform 6" id="6"/>
            <p:cNvSpPr/>
            <p:nvPr/>
          </p:nvSpPr>
          <p:spPr>
            <a:xfrm flipH="false" flipV="false" rot="111675">
              <a:off x="957016" y="168864"/>
              <a:ext cx="10447502" cy="3029776"/>
            </a:xfrm>
            <a:custGeom>
              <a:avLst/>
              <a:gdLst/>
              <a:ahLst/>
              <a:cxnLst/>
              <a:rect r="r" b="b" t="t" l="l"/>
              <a:pathLst>
                <a:path h="3029776" w="10447502">
                  <a:moveTo>
                    <a:pt x="0" y="0"/>
                  </a:moveTo>
                  <a:lnTo>
                    <a:pt x="10447501" y="0"/>
                  </a:lnTo>
                  <a:lnTo>
                    <a:pt x="10447501" y="3029776"/>
                  </a:lnTo>
                  <a:lnTo>
                    <a:pt x="0" y="3029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0" y="1069707"/>
              <a:ext cx="12361533" cy="12185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259"/>
                </a:lnSpc>
              </a:pPr>
              <a:r>
                <a:rPr lang="en-US" sz="6000" b="true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การประกาศเจตนารมณ์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7778202" y="3773844"/>
            <a:ext cx="9691046" cy="5674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FFFFFF"/>
                </a:solidFill>
                <a:latin typeface="Opun Mai"/>
                <a:ea typeface="Opun Mai"/>
                <a:cs typeface="Opun Mai"/>
                <a:sym typeface="Opun Mai"/>
              </a:rPr>
              <a:t>กส.กสอ. ดำเนินการประกาศเจตนารมณ์</a:t>
            </a:r>
          </a:p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FFFFFF"/>
                </a:solidFill>
                <a:latin typeface="Opun Mai"/>
                <a:ea typeface="Opun Mai"/>
                <a:cs typeface="Opun Mai"/>
                <a:sym typeface="Opun Mai"/>
              </a:rPr>
              <a:t>ขับเคลื่อนเป็นองค์กรคุณธรรม ประจำปีงบประมาณ พ.ศ. 2568 </a:t>
            </a:r>
          </a:p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FFFFFF"/>
                </a:solidFill>
                <a:latin typeface="Opun Mai"/>
                <a:ea typeface="Opun Mai"/>
                <a:cs typeface="Opun Mai"/>
                <a:sym typeface="Opun Mai"/>
              </a:rPr>
              <a:t>โดยมีการกำหนดคุณธรรมเป้าหมาย</a:t>
            </a:r>
          </a:p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FFFFFF"/>
                </a:solidFill>
                <a:latin typeface="Opun Mai"/>
                <a:ea typeface="Opun Mai"/>
                <a:cs typeface="Opun Mai"/>
                <a:sym typeface="Opun Mai"/>
              </a:rPr>
              <a:t>“ปัญหาที่อยากแก้” และ “ความดีที่อยากทำ” </a:t>
            </a:r>
          </a:p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FFFFFF"/>
                </a:solidFill>
                <a:latin typeface="Opun Mai"/>
                <a:ea typeface="Opun Mai"/>
                <a:cs typeface="Opun Mai"/>
                <a:sym typeface="Opun Mai"/>
              </a:rPr>
              <a:t>ซึ่งสอดคล้องกับหลักธรรมทางศาสนา </a:t>
            </a:r>
          </a:p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FFFFFF"/>
                </a:solidFill>
                <a:latin typeface="Opun Mai"/>
                <a:ea typeface="Opun Mai"/>
                <a:cs typeface="Opun Mai"/>
                <a:sym typeface="Opun Mai"/>
              </a:rPr>
              <a:t>หลักปรัชญาของเศรษฐกิจพอเพียง วิถีวัฒนธรรมไทย </a:t>
            </a:r>
          </a:p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FFFFFF"/>
                </a:solidFill>
                <a:latin typeface="Opun Mai"/>
                <a:ea typeface="Opun Mai"/>
                <a:cs typeface="Opun Mai"/>
                <a:sym typeface="Opun Mai"/>
              </a:rPr>
              <a:t>และครอบคลุมคุณธรรมเป้าหมาย 5 ประการ ได้แก่ </a:t>
            </a:r>
          </a:p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FFFFFF"/>
                </a:solidFill>
                <a:latin typeface="Opun Mai"/>
                <a:ea typeface="Opun Mai"/>
                <a:cs typeface="Opun Mai"/>
                <a:sym typeface="Opun Mai"/>
              </a:rPr>
              <a:t>1) พอเพียง 2) วินัย 3) สุจริต 4) จิตอาสา 5) กตัญญู </a:t>
            </a:r>
          </a:p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FFFFFF"/>
                </a:solidFill>
                <a:latin typeface="Opun Mai"/>
                <a:ea typeface="Opun Mai"/>
                <a:cs typeface="Opun Mai"/>
                <a:sym typeface="Opun Mai"/>
              </a:rPr>
              <a:t>โดยผู้บริหารและบุคลากรภายในหน่วยงานร่วมลงนาม</a:t>
            </a:r>
          </a:p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FFFFFF"/>
                </a:solidFill>
                <a:latin typeface="Opun Mai"/>
                <a:ea typeface="Opun Mai"/>
                <a:cs typeface="Opun Mai"/>
                <a:sym typeface="Opun Mai"/>
              </a:rPr>
              <a:t>แสดงเจตนารมณ์และความตั้งใจในการดำเนินการส่งเสริม พัฒนา</a:t>
            </a:r>
          </a:p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FFFFFF"/>
                </a:solidFill>
                <a:latin typeface="Opun Mai"/>
                <a:ea typeface="Opun Mai"/>
                <a:cs typeface="Opun Mai"/>
                <a:sym typeface="Opun Mai"/>
              </a:rPr>
              <a:t>และขับเคลื่อนหน่วยงานไปสู่การเป็นองค์กรคุณธรรม </a:t>
            </a:r>
          </a:p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FFFFFF"/>
                </a:solidFill>
                <a:latin typeface="Opun Mai"/>
                <a:ea typeface="Opun Mai"/>
                <a:cs typeface="Opun Mai"/>
                <a:sym typeface="Opun Mai"/>
              </a:rPr>
              <a:t>จำนวน 54 คน จากจำนวนบุคลากร 54 คน </a:t>
            </a:r>
          </a:p>
          <a:p>
            <a:pPr algn="ctr" marL="0" indent="0" lvl="0">
              <a:lnSpc>
                <a:spcPts val="3450"/>
              </a:lnSpc>
            </a:pPr>
            <a:r>
              <a:rPr lang="en-US" sz="2300">
                <a:solidFill>
                  <a:srgbClr val="FFFFFF"/>
                </a:solidFill>
                <a:latin typeface="Opun Mai"/>
                <a:ea typeface="Opun Mai"/>
                <a:cs typeface="Opun Mai"/>
                <a:sym typeface="Opun Mai"/>
              </a:rPr>
              <a:t>คิดเป็นร้อยละ 100 ของบุคลากรในหน่วยงาน</a:t>
            </a:r>
          </a:p>
        </p:txBody>
      </p: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766" y="1819443"/>
            <a:ext cx="19337533" cy="8769495"/>
            <a:chOff x="0" y="0"/>
            <a:chExt cx="5093013" cy="23096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3013" cy="2309661"/>
            </a:xfrm>
            <a:custGeom>
              <a:avLst/>
              <a:gdLst/>
              <a:ahLst/>
              <a:cxnLst/>
              <a:rect r="r" b="b" t="t" l="l"/>
              <a:pathLst>
                <a:path h="230966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2309661"/>
                  </a:lnTo>
                  <a:lnTo>
                    <a:pt x="0" y="230966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3013" cy="2347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493441" y="8640437"/>
            <a:ext cx="17233250" cy="1445671"/>
            <a:chOff x="0" y="0"/>
            <a:chExt cx="22977667" cy="1927562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577124" y="369529"/>
              <a:ext cx="22400543" cy="1558033"/>
              <a:chOff x="0" y="0"/>
              <a:chExt cx="4424799" cy="30776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424799" cy="307760"/>
              </a:xfrm>
              <a:custGeom>
                <a:avLst/>
                <a:gdLst/>
                <a:ahLst/>
                <a:cxnLst/>
                <a:rect r="r" b="b" t="t" l="l"/>
                <a:pathLst>
                  <a:path h="307760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285180"/>
                    </a:lnTo>
                    <a:cubicBezTo>
                      <a:pt x="4424799" y="291168"/>
                      <a:pt x="4422420" y="296911"/>
                      <a:pt x="4418185" y="301146"/>
                    </a:cubicBezTo>
                    <a:cubicBezTo>
                      <a:pt x="4413950" y="305381"/>
                      <a:pt x="4408207" y="307760"/>
                      <a:pt x="4402219" y="307760"/>
                    </a:cubicBezTo>
                    <a:lnTo>
                      <a:pt x="22580" y="307760"/>
                    </a:lnTo>
                    <a:cubicBezTo>
                      <a:pt x="16591" y="307760"/>
                      <a:pt x="10848" y="305381"/>
                      <a:pt x="6614" y="301146"/>
                    </a:cubicBezTo>
                    <a:cubicBezTo>
                      <a:pt x="2379" y="296911"/>
                      <a:pt x="0" y="291168"/>
                      <a:pt x="0" y="285180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38100"/>
                <a:ext cx="4424799" cy="345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1" id="11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ผลการดำเนินงาน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6028958" y="646440"/>
              <a:ext cx="16280276" cy="10171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 spc="-84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ร้อยละ 100 ของบุคลากร กส.กสอ. ทราบว่า กส.กสอ. มีการเผยแพร่องค์ความรู้หรือผลสำเร็จการดำเนินกิจกรรม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โดยจัดทำรายงานการขับเคลื่อนองค์กรคุณธรรม คลิปวิดีโอ PowerPoint และบอร์ดประชาสัมพันธ์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527375" y="7099516"/>
            <a:ext cx="17233250" cy="1662461"/>
            <a:chOff x="0" y="0"/>
            <a:chExt cx="22977667" cy="2216615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577124" y="369529"/>
              <a:ext cx="22400543" cy="1847086"/>
              <a:chOff x="0" y="0"/>
              <a:chExt cx="4424799" cy="364857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424799" cy="364857"/>
              </a:xfrm>
              <a:custGeom>
                <a:avLst/>
                <a:gdLst/>
                <a:ahLst/>
                <a:cxnLst/>
                <a:rect r="r" b="b" t="t" l="l"/>
                <a:pathLst>
                  <a:path h="364857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342277"/>
                    </a:lnTo>
                    <a:cubicBezTo>
                      <a:pt x="4424799" y="348265"/>
                      <a:pt x="4422420" y="354008"/>
                      <a:pt x="4418185" y="358243"/>
                    </a:cubicBezTo>
                    <a:cubicBezTo>
                      <a:pt x="4413950" y="362478"/>
                      <a:pt x="4408207" y="364857"/>
                      <a:pt x="4402219" y="364857"/>
                    </a:cubicBezTo>
                    <a:lnTo>
                      <a:pt x="22580" y="364857"/>
                    </a:lnTo>
                    <a:cubicBezTo>
                      <a:pt x="16591" y="364857"/>
                      <a:pt x="10848" y="362478"/>
                      <a:pt x="6614" y="358243"/>
                    </a:cubicBezTo>
                    <a:cubicBezTo>
                      <a:pt x="2379" y="354008"/>
                      <a:pt x="0" y="348265"/>
                      <a:pt x="0" y="342277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38100"/>
                <a:ext cx="4424799" cy="4029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8" id="18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วัตถุประสงค์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6028958" y="755862"/>
              <a:ext cx="16280276" cy="10171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เพื่อเผยแพร่องค์ความรู้หรือผลสำเร็จการดำเนินกิจกรรม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และมีความพร้อมเป็นแหล่งเรียนรู้ให้กับองค์กรอื่น ๆ</a:t>
              </a: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488570" y="2868130"/>
            <a:ext cx="2658558" cy="3427479"/>
          </a:xfrm>
          <a:custGeom>
            <a:avLst/>
            <a:gdLst/>
            <a:ahLst/>
            <a:cxnLst/>
            <a:rect r="r" b="b" t="t" l="l"/>
            <a:pathLst>
              <a:path h="3427479" w="2658558">
                <a:moveTo>
                  <a:pt x="0" y="0"/>
                </a:moveTo>
                <a:lnTo>
                  <a:pt x="2658558" y="0"/>
                </a:lnTo>
                <a:lnTo>
                  <a:pt x="2658558" y="3427478"/>
                </a:lnTo>
                <a:lnTo>
                  <a:pt x="0" y="34274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2" id="22"/>
          <p:cNvSpPr/>
          <p:nvPr/>
        </p:nvSpPr>
        <p:spPr>
          <a:xfrm flipH="false" flipV="false" rot="0">
            <a:off x="10706134" y="2868130"/>
            <a:ext cx="6093295" cy="3427479"/>
          </a:xfrm>
          <a:custGeom>
            <a:avLst/>
            <a:gdLst/>
            <a:ahLst/>
            <a:cxnLst/>
            <a:rect r="r" b="b" t="t" l="l"/>
            <a:pathLst>
              <a:path h="3427479" w="6093295">
                <a:moveTo>
                  <a:pt x="0" y="0"/>
                </a:moveTo>
                <a:lnTo>
                  <a:pt x="6093296" y="0"/>
                </a:lnTo>
                <a:lnTo>
                  <a:pt x="6093296" y="3427478"/>
                </a:lnTo>
                <a:lnTo>
                  <a:pt x="0" y="34274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121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3" id="23"/>
          <p:cNvSpPr/>
          <p:nvPr/>
        </p:nvSpPr>
        <p:spPr>
          <a:xfrm flipH="false" flipV="false" rot="339563">
            <a:off x="-476805" y="3167983"/>
            <a:ext cx="1125489" cy="1015754"/>
          </a:xfrm>
          <a:custGeom>
            <a:avLst/>
            <a:gdLst/>
            <a:ahLst/>
            <a:cxnLst/>
            <a:rect r="r" b="b" t="t" l="l"/>
            <a:pathLst>
              <a:path h="1015754" w="1125489">
                <a:moveTo>
                  <a:pt x="0" y="0"/>
                </a:moveTo>
                <a:lnTo>
                  <a:pt x="1125489" y="0"/>
                </a:lnTo>
                <a:lnTo>
                  <a:pt x="1125489" y="1015754"/>
                </a:lnTo>
                <a:lnTo>
                  <a:pt x="0" y="1015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2028574">
            <a:off x="557767" y="6264497"/>
            <a:ext cx="723113" cy="692380"/>
          </a:xfrm>
          <a:custGeom>
            <a:avLst/>
            <a:gdLst/>
            <a:ahLst/>
            <a:cxnLst/>
            <a:rect r="r" b="b" t="t" l="l"/>
            <a:pathLst>
              <a:path h="692380" w="723113">
                <a:moveTo>
                  <a:pt x="0" y="0"/>
                </a:moveTo>
                <a:lnTo>
                  <a:pt x="723113" y="0"/>
                </a:lnTo>
                <a:lnTo>
                  <a:pt x="723113" y="692380"/>
                </a:lnTo>
                <a:lnTo>
                  <a:pt x="0" y="692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4153274">
            <a:off x="16928848" y="6401633"/>
            <a:ext cx="660903" cy="574160"/>
          </a:xfrm>
          <a:custGeom>
            <a:avLst/>
            <a:gdLst/>
            <a:ahLst/>
            <a:cxnLst/>
            <a:rect r="r" b="b" t="t" l="l"/>
            <a:pathLst>
              <a:path h="574160" w="660903">
                <a:moveTo>
                  <a:pt x="0" y="0"/>
                </a:moveTo>
                <a:lnTo>
                  <a:pt x="660904" y="0"/>
                </a:lnTo>
                <a:lnTo>
                  <a:pt x="660904" y="574160"/>
                </a:lnTo>
                <a:lnTo>
                  <a:pt x="0" y="57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7028030" y="2936269"/>
            <a:ext cx="1416373" cy="1300488"/>
          </a:xfrm>
          <a:custGeom>
            <a:avLst/>
            <a:gdLst/>
            <a:ahLst/>
            <a:cxnLst/>
            <a:rect r="r" b="b" t="t" l="l"/>
            <a:pathLst>
              <a:path h="1300488" w="1416373">
                <a:moveTo>
                  <a:pt x="0" y="0"/>
                </a:moveTo>
                <a:lnTo>
                  <a:pt x="1416373" y="0"/>
                </a:lnTo>
                <a:lnTo>
                  <a:pt x="1416373" y="1300487"/>
                </a:lnTo>
                <a:lnTo>
                  <a:pt x="0" y="13004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4373198" y="2868130"/>
            <a:ext cx="6106866" cy="3427479"/>
          </a:xfrm>
          <a:custGeom>
            <a:avLst/>
            <a:gdLst/>
            <a:ahLst/>
            <a:cxnLst/>
            <a:rect r="r" b="b" t="t" l="l"/>
            <a:pathLst>
              <a:path h="3427479" w="6106866">
                <a:moveTo>
                  <a:pt x="0" y="0"/>
                </a:moveTo>
                <a:lnTo>
                  <a:pt x="6106866" y="0"/>
                </a:lnTo>
                <a:lnTo>
                  <a:pt x="6106866" y="3427478"/>
                </a:lnTo>
                <a:lnTo>
                  <a:pt x="0" y="342747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TextBox 28" id="28"/>
          <p:cNvSpPr txBox="true"/>
          <p:nvPr/>
        </p:nvSpPr>
        <p:spPr>
          <a:xfrm rot="0">
            <a:off x="1028700" y="314797"/>
            <a:ext cx="13830833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กิจกรรม “กส.กสอ. เผยแพร่องค์ความรู้ </a:t>
            </a:r>
          </a:p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การส่งเสริมคุณธรรมจริยธรรม</a:t>
            </a: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ประจำหน่วยงาน”</a:t>
            </a:r>
          </a:p>
        </p:txBody>
      </p:sp>
    </p:spTree>
  </p:cSld>
  <p:clrMapOvr>
    <a:masterClrMapping/>
  </p:clrMapOvr>
  <p:transition spd="fast">
    <p:fade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80977" y="771718"/>
            <a:ext cx="2698007" cy="1831494"/>
          </a:xfrm>
          <a:custGeom>
            <a:avLst/>
            <a:gdLst/>
            <a:ahLst/>
            <a:cxnLst/>
            <a:rect r="r" b="b" t="t" l="l"/>
            <a:pathLst>
              <a:path h="1831494" w="2698007">
                <a:moveTo>
                  <a:pt x="0" y="0"/>
                </a:moveTo>
                <a:lnTo>
                  <a:pt x="2698007" y="0"/>
                </a:lnTo>
                <a:lnTo>
                  <a:pt x="2698007" y="1831494"/>
                </a:lnTo>
                <a:lnTo>
                  <a:pt x="0" y="18314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3334" y="689070"/>
            <a:ext cx="1343922" cy="1914142"/>
          </a:xfrm>
          <a:custGeom>
            <a:avLst/>
            <a:gdLst/>
            <a:ahLst/>
            <a:cxnLst/>
            <a:rect r="r" b="b" t="t" l="l"/>
            <a:pathLst>
              <a:path h="1914142" w="1343922">
                <a:moveTo>
                  <a:pt x="0" y="0"/>
                </a:moveTo>
                <a:lnTo>
                  <a:pt x="1343922" y="0"/>
                </a:lnTo>
                <a:lnTo>
                  <a:pt x="1343922" y="1914142"/>
                </a:lnTo>
                <a:lnTo>
                  <a:pt x="0" y="19141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50831" y="-197457"/>
            <a:ext cx="14531113" cy="10287000"/>
          </a:xfrm>
          <a:custGeom>
            <a:avLst/>
            <a:gdLst/>
            <a:ahLst/>
            <a:cxnLst/>
            <a:rect r="r" b="b" t="t" l="l"/>
            <a:pathLst>
              <a:path h="10287000" w="14531113">
                <a:moveTo>
                  <a:pt x="0" y="0"/>
                </a:moveTo>
                <a:lnTo>
                  <a:pt x="14531113" y="0"/>
                </a:lnTo>
                <a:lnTo>
                  <a:pt x="145311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524766" y="6202830"/>
            <a:ext cx="19337533" cy="5063516"/>
            <a:chOff x="0" y="0"/>
            <a:chExt cx="5093013" cy="13336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093013" cy="1333601"/>
            </a:xfrm>
            <a:custGeom>
              <a:avLst/>
              <a:gdLst/>
              <a:ahLst/>
              <a:cxnLst/>
              <a:rect r="r" b="b" t="t" l="l"/>
              <a:pathLst>
                <a:path h="133360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1333601"/>
                  </a:lnTo>
                  <a:lnTo>
                    <a:pt x="0" y="133360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5093013" cy="13717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57431" y="5287533"/>
            <a:ext cx="14036103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75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กรมส่งเสริมอุตสาหกรรม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57431" y="7632617"/>
            <a:ext cx="15251312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100"/>
              </a:lnSpc>
              <a:spcBef>
                <a:spcPct val="0"/>
              </a:spcBef>
            </a:pPr>
            <a:r>
              <a:rPr lang="en-US" b="true" sz="6500">
                <a:solidFill>
                  <a:srgbClr val="424669"/>
                </a:solidFill>
                <a:latin typeface="Opun Mai Bold"/>
                <a:ea typeface="Opun Mai Bold"/>
                <a:cs typeface="Opun Mai Bold"/>
                <a:sym typeface="Opun Mai Bold"/>
              </a:rPr>
              <a:t>มุ่งสู่การเป็นองค์กรคุณธรรมต้นแบบ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57431" y="3642609"/>
            <a:ext cx="16678169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75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กองพัฒนาอุตสาหกรรมสร้างสรรค์</a:t>
            </a:r>
          </a:p>
        </p:txBody>
      </p:sp>
    </p:spTree>
  </p:cSld>
  <p:clrMapOvr>
    <a:masterClrMapping/>
  </p:clrMapOvr>
  <p:transition spd="fast">
    <p:fade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01955" y="3018494"/>
            <a:ext cx="2983940" cy="4250012"/>
          </a:xfrm>
          <a:custGeom>
            <a:avLst/>
            <a:gdLst/>
            <a:ahLst/>
            <a:cxnLst/>
            <a:rect r="r" b="b" t="t" l="l"/>
            <a:pathLst>
              <a:path h="4250012" w="2983940">
                <a:moveTo>
                  <a:pt x="0" y="0"/>
                </a:moveTo>
                <a:lnTo>
                  <a:pt x="2983940" y="0"/>
                </a:lnTo>
                <a:lnTo>
                  <a:pt x="2983940" y="4250012"/>
                </a:lnTo>
                <a:lnTo>
                  <a:pt x="0" y="4250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3450890"/>
            <a:ext cx="5898122" cy="3988254"/>
          </a:xfrm>
          <a:custGeom>
            <a:avLst/>
            <a:gdLst/>
            <a:ahLst/>
            <a:cxnLst/>
            <a:rect r="r" b="b" t="t" l="l"/>
            <a:pathLst>
              <a:path h="3988254" w="5898122">
                <a:moveTo>
                  <a:pt x="0" y="0"/>
                </a:moveTo>
                <a:lnTo>
                  <a:pt x="5898122" y="0"/>
                </a:lnTo>
                <a:lnTo>
                  <a:pt x="5898122" y="3988254"/>
                </a:lnTo>
                <a:lnTo>
                  <a:pt x="0" y="39882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238" t="-15840" r="-11842" b="-25411"/>
            </a:stretch>
          </a:blipFill>
        </p:spPr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766" y="9920452"/>
            <a:ext cx="19337533" cy="874386"/>
            <a:chOff x="0" y="0"/>
            <a:chExt cx="5093013" cy="2302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3013" cy="230291"/>
            </a:xfrm>
            <a:custGeom>
              <a:avLst/>
              <a:gdLst/>
              <a:ahLst/>
              <a:cxnLst/>
              <a:rect r="r" b="b" t="t" l="l"/>
              <a:pathLst>
                <a:path h="23029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230291"/>
                  </a:lnTo>
                  <a:lnTo>
                    <a:pt x="0" y="23029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3013" cy="2683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58560" y="745437"/>
            <a:ext cx="10416873" cy="916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การกำหนดคุณธรรมเป้าหมาย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339563">
            <a:off x="-476805" y="3167983"/>
            <a:ext cx="1125489" cy="1015754"/>
          </a:xfrm>
          <a:custGeom>
            <a:avLst/>
            <a:gdLst/>
            <a:ahLst/>
            <a:cxnLst/>
            <a:rect r="r" b="b" t="t" l="l"/>
            <a:pathLst>
              <a:path h="1015754" w="1125489">
                <a:moveTo>
                  <a:pt x="0" y="0"/>
                </a:moveTo>
                <a:lnTo>
                  <a:pt x="1125489" y="0"/>
                </a:lnTo>
                <a:lnTo>
                  <a:pt x="1125489" y="1015754"/>
                </a:lnTo>
                <a:lnTo>
                  <a:pt x="0" y="1015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028574">
            <a:off x="136783" y="8327966"/>
            <a:ext cx="723113" cy="692380"/>
          </a:xfrm>
          <a:custGeom>
            <a:avLst/>
            <a:gdLst/>
            <a:ahLst/>
            <a:cxnLst/>
            <a:rect r="r" b="b" t="t" l="l"/>
            <a:pathLst>
              <a:path h="692380" w="723113">
                <a:moveTo>
                  <a:pt x="0" y="0"/>
                </a:moveTo>
                <a:lnTo>
                  <a:pt x="723113" y="0"/>
                </a:lnTo>
                <a:lnTo>
                  <a:pt x="723113" y="692381"/>
                </a:lnTo>
                <a:lnTo>
                  <a:pt x="0" y="6923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28700" y="2231047"/>
            <a:ext cx="16800407" cy="1216150"/>
            <a:chOff x="0" y="0"/>
            <a:chExt cx="4424799" cy="32030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424799" cy="320303"/>
            </a:xfrm>
            <a:custGeom>
              <a:avLst/>
              <a:gdLst/>
              <a:ahLst/>
              <a:cxnLst/>
              <a:rect r="r" b="b" t="t" l="l"/>
              <a:pathLst>
                <a:path h="320303" w="4424799">
                  <a:moveTo>
                    <a:pt x="22580" y="0"/>
                  </a:moveTo>
                  <a:lnTo>
                    <a:pt x="4402219" y="0"/>
                  </a:lnTo>
                  <a:cubicBezTo>
                    <a:pt x="4408207" y="0"/>
                    <a:pt x="4413950" y="2379"/>
                    <a:pt x="4418185" y="6614"/>
                  </a:cubicBezTo>
                  <a:cubicBezTo>
                    <a:pt x="4422420" y="10848"/>
                    <a:pt x="4424799" y="16591"/>
                    <a:pt x="4424799" y="22580"/>
                  </a:cubicBezTo>
                  <a:lnTo>
                    <a:pt x="4424799" y="297723"/>
                  </a:lnTo>
                  <a:cubicBezTo>
                    <a:pt x="4424799" y="303711"/>
                    <a:pt x="4422420" y="309455"/>
                    <a:pt x="4418185" y="313689"/>
                  </a:cubicBezTo>
                  <a:cubicBezTo>
                    <a:pt x="4413950" y="317924"/>
                    <a:pt x="4408207" y="320303"/>
                    <a:pt x="4402219" y="320303"/>
                  </a:cubicBezTo>
                  <a:lnTo>
                    <a:pt x="22580" y="320303"/>
                  </a:lnTo>
                  <a:cubicBezTo>
                    <a:pt x="16591" y="320303"/>
                    <a:pt x="10848" y="317924"/>
                    <a:pt x="6614" y="313689"/>
                  </a:cubicBezTo>
                  <a:cubicBezTo>
                    <a:pt x="2379" y="309455"/>
                    <a:pt x="0" y="303711"/>
                    <a:pt x="0" y="297723"/>
                  </a:cubicBezTo>
                  <a:lnTo>
                    <a:pt x="0" y="22580"/>
                  </a:lnTo>
                  <a:cubicBezTo>
                    <a:pt x="0" y="16591"/>
                    <a:pt x="2379" y="10848"/>
                    <a:pt x="6614" y="6614"/>
                  </a:cubicBezTo>
                  <a:cubicBezTo>
                    <a:pt x="10848" y="2379"/>
                    <a:pt x="16591" y="0"/>
                    <a:pt x="22580" y="0"/>
                  </a:cubicBezTo>
                  <a:close/>
                </a:path>
              </a:pathLst>
            </a:custGeom>
            <a:solidFill>
              <a:srgbClr val="F8F4FF"/>
            </a:solidFill>
            <a:ln w="66675" cap="rnd">
              <a:solidFill>
                <a:srgbClr val="C2AEE7"/>
              </a:soli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4424799" cy="3584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595857" y="1953901"/>
            <a:ext cx="4180390" cy="1445671"/>
            <a:chOff x="0" y="0"/>
            <a:chExt cx="5573854" cy="1927562"/>
          </a:xfrm>
        </p:grpSpPr>
        <p:sp>
          <p:nvSpPr>
            <p:cNvPr name="Freeform 14" id="14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ปัญหาที่อยากแก้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991385" y="3780572"/>
            <a:ext cx="16800407" cy="5975893"/>
            <a:chOff x="0" y="0"/>
            <a:chExt cx="4424799" cy="157389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424799" cy="1573898"/>
            </a:xfrm>
            <a:custGeom>
              <a:avLst/>
              <a:gdLst/>
              <a:ahLst/>
              <a:cxnLst/>
              <a:rect r="r" b="b" t="t" l="l"/>
              <a:pathLst>
                <a:path h="1573898" w="4424799">
                  <a:moveTo>
                    <a:pt x="22580" y="0"/>
                  </a:moveTo>
                  <a:lnTo>
                    <a:pt x="4402219" y="0"/>
                  </a:lnTo>
                  <a:cubicBezTo>
                    <a:pt x="4408207" y="0"/>
                    <a:pt x="4413950" y="2379"/>
                    <a:pt x="4418185" y="6614"/>
                  </a:cubicBezTo>
                  <a:cubicBezTo>
                    <a:pt x="4422420" y="10848"/>
                    <a:pt x="4424799" y="16591"/>
                    <a:pt x="4424799" y="22580"/>
                  </a:cubicBezTo>
                  <a:lnTo>
                    <a:pt x="4424799" y="1551318"/>
                  </a:lnTo>
                  <a:cubicBezTo>
                    <a:pt x="4424799" y="1557306"/>
                    <a:pt x="4422420" y="1563050"/>
                    <a:pt x="4418185" y="1567284"/>
                  </a:cubicBezTo>
                  <a:cubicBezTo>
                    <a:pt x="4413950" y="1571519"/>
                    <a:pt x="4408207" y="1573898"/>
                    <a:pt x="4402219" y="1573898"/>
                  </a:cubicBezTo>
                  <a:lnTo>
                    <a:pt x="22580" y="1573898"/>
                  </a:lnTo>
                  <a:cubicBezTo>
                    <a:pt x="16591" y="1573898"/>
                    <a:pt x="10848" y="1571519"/>
                    <a:pt x="6614" y="1567284"/>
                  </a:cubicBezTo>
                  <a:cubicBezTo>
                    <a:pt x="2379" y="1563050"/>
                    <a:pt x="0" y="1557306"/>
                    <a:pt x="0" y="1551318"/>
                  </a:cubicBezTo>
                  <a:lnTo>
                    <a:pt x="0" y="22580"/>
                  </a:lnTo>
                  <a:cubicBezTo>
                    <a:pt x="0" y="16591"/>
                    <a:pt x="2379" y="10848"/>
                    <a:pt x="6614" y="6614"/>
                  </a:cubicBezTo>
                  <a:cubicBezTo>
                    <a:pt x="10848" y="2379"/>
                    <a:pt x="16591" y="0"/>
                    <a:pt x="22580" y="0"/>
                  </a:cubicBezTo>
                  <a:close/>
                </a:path>
              </a:pathLst>
            </a:custGeom>
            <a:solidFill>
              <a:srgbClr val="F8F4FF"/>
            </a:solidFill>
            <a:ln w="66675" cap="rnd">
              <a:solidFill>
                <a:srgbClr val="C2AEE7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4424799" cy="16119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-4153274">
            <a:off x="17546627" y="3243549"/>
            <a:ext cx="660903" cy="574160"/>
          </a:xfrm>
          <a:custGeom>
            <a:avLst/>
            <a:gdLst/>
            <a:ahLst/>
            <a:cxnLst/>
            <a:rect r="r" b="b" t="t" l="l"/>
            <a:pathLst>
              <a:path h="574160" w="660903">
                <a:moveTo>
                  <a:pt x="0" y="0"/>
                </a:moveTo>
                <a:lnTo>
                  <a:pt x="660903" y="0"/>
                </a:lnTo>
                <a:lnTo>
                  <a:pt x="660903" y="574160"/>
                </a:lnTo>
                <a:lnTo>
                  <a:pt x="0" y="574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241512">
            <a:off x="718712" y="3586906"/>
            <a:ext cx="4021562" cy="1166253"/>
          </a:xfrm>
          <a:custGeom>
            <a:avLst/>
            <a:gdLst/>
            <a:ahLst/>
            <a:cxnLst/>
            <a:rect r="r" b="b" t="t" l="l"/>
            <a:pathLst>
              <a:path h="1166253" w="4021562">
                <a:moveTo>
                  <a:pt x="0" y="0"/>
                </a:moveTo>
                <a:lnTo>
                  <a:pt x="4021563" y="0"/>
                </a:lnTo>
                <a:lnTo>
                  <a:pt x="4021563" y="1166253"/>
                </a:lnTo>
                <a:lnTo>
                  <a:pt x="0" y="1166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712013" y="3874757"/>
            <a:ext cx="4064235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</a:pPr>
            <a:r>
              <a:rPr lang="en-US" b="true" sz="3000">
                <a:solidFill>
                  <a:srgbClr val="FFFFFF"/>
                </a:solidFill>
                <a:latin typeface="Opun Mai Bold"/>
                <a:ea typeface="Opun Mai Bold"/>
                <a:cs typeface="Opun Mai Bold"/>
                <a:sym typeface="Opun Mai Bold"/>
              </a:rPr>
              <a:t>ความดีที่อยากทำ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281233" y="2414307"/>
            <a:ext cx="12210207" cy="792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การรักษาสภาพแวดล้อม รักษาความสะอาด และความเป็นระเบียบเรียบร้อยภายในหน่วยงาน </a:t>
            </a:r>
          </a:p>
          <a:p>
            <a:pPr algn="l" marL="0" indent="0" lvl="0">
              <a:lnSpc>
                <a:spcPts val="3299"/>
              </a:lnSpc>
            </a:pPr>
            <a:r>
              <a:rPr lang="en-US" sz="2199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ที่ยังไม่ครบถ้วนตามหลัก 5 ส (สะสาง สะดวก สะอาด สุขลักษณะ สร้างนิสัย)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810848" y="4684382"/>
            <a:ext cx="15448452" cy="4888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79" indent="-237490" lvl="1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การเสริมสร้างจิตสำนึกต่อสถาบันชาติ ศาสนา พระมหากษัตริย์</a:t>
            </a:r>
          </a:p>
          <a:p>
            <a:pPr algn="l" marL="474979" indent="-237490" lvl="1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การปฏิบัติตนตามมาตรฐานทางจริยธรรม ประมวลจริยธรรม ข้อกำหนดจริยธรรมที่พึงมีในการปฏิบัติงาน และปลูกฝังจิตสำนึก ในการตระหนักถึงผลกระทบของการทุจริต</a:t>
            </a:r>
          </a:p>
          <a:p>
            <a:pPr algn="l" marL="474979" indent="-237490" lvl="1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การปฏิบัติตนตามกฎ ระเบียบ วินัย ของข้าราชการพลเรือน</a:t>
            </a:r>
          </a:p>
          <a:p>
            <a:pPr algn="l" marL="474979" indent="-237490" lvl="1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การมีจิตอาสาบำเพ็ญประโยชน์ ช่วยเหลือผู้อื่น สังคม ประชาชน ส่วนรวม โดยมิหวังผลตอบแทน</a:t>
            </a:r>
          </a:p>
          <a:p>
            <a:pPr algn="l" marL="474979" indent="-237490" lvl="1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การมีจิตอาสาอนุรักษ์ทรัพยากรธรรมชาติ และสิ่งแวดล้อม</a:t>
            </a:r>
          </a:p>
          <a:p>
            <a:pPr algn="l" marL="474979" indent="-237490" lvl="1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การสืบสานประเพณี และวิถีวัฒนธรรมไทยอันดีงาม</a:t>
            </a:r>
          </a:p>
          <a:p>
            <a:pPr algn="l" marL="474979" indent="-237490" lvl="1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การยึดมั่นปฏิบัติตามหลักธรรมทางศาสนา</a:t>
            </a:r>
          </a:p>
          <a:p>
            <a:pPr algn="l" marL="474979" indent="-237490" lvl="1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การดำเนินชีวิตตามหลักปรัชญาของเศรษฐกิจพอเพียง</a:t>
            </a:r>
          </a:p>
          <a:p>
            <a:pPr algn="l" marL="474979" indent="-237490" lvl="1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การยกย่องเชิดชู ประกาศเกียรติคุณเจ้าหน้าที่ ที่ทำความดีจนเป็นแบบอย่าง </a:t>
            </a:r>
          </a:p>
          <a:p>
            <a:pPr algn="l" marL="474979" indent="-237490" lvl="1">
              <a:lnSpc>
                <a:spcPts val="3299"/>
              </a:lnSpc>
              <a:buFont typeface="Arial"/>
              <a:buChar char="•"/>
            </a:pPr>
            <a:r>
              <a:rPr lang="en-US" sz="2199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การยกย่องเชิดชูหน่วยงานที่มีบทบาท และสามารถสร้างคนดีเพื่อสังคมดี ส่งเสริมให้คนในองค์กรมีทัศนคติ วิธีคิด                                     และการประพฤติปฏิบัติตนที่ดี จนสามารถสร้างคุณค่าให้กับองค์กร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7396394" y="7373669"/>
            <a:ext cx="1416373" cy="1300488"/>
          </a:xfrm>
          <a:custGeom>
            <a:avLst/>
            <a:gdLst/>
            <a:ahLst/>
            <a:cxnLst/>
            <a:rect r="r" b="b" t="t" l="l"/>
            <a:pathLst>
              <a:path h="1300488" w="1416373">
                <a:moveTo>
                  <a:pt x="0" y="0"/>
                </a:moveTo>
                <a:lnTo>
                  <a:pt x="1416372" y="0"/>
                </a:lnTo>
                <a:lnTo>
                  <a:pt x="1416372" y="1300487"/>
                </a:lnTo>
                <a:lnTo>
                  <a:pt x="0" y="13004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0430861" y="1450914"/>
            <a:ext cx="1089145" cy="502987"/>
          </a:xfrm>
          <a:custGeom>
            <a:avLst/>
            <a:gdLst/>
            <a:ahLst/>
            <a:cxnLst/>
            <a:rect r="r" b="b" t="t" l="l"/>
            <a:pathLst>
              <a:path h="502987" w="1089145">
                <a:moveTo>
                  <a:pt x="0" y="0"/>
                </a:moveTo>
                <a:lnTo>
                  <a:pt x="1089145" y="0"/>
                </a:lnTo>
                <a:lnTo>
                  <a:pt x="1089145" y="502987"/>
                </a:lnTo>
                <a:lnTo>
                  <a:pt x="0" y="5029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2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304431"/>
            <a:ext cx="9271150" cy="2525628"/>
            <a:chOff x="0" y="0"/>
            <a:chExt cx="12361533" cy="3367504"/>
          </a:xfrm>
        </p:grpSpPr>
        <p:sp>
          <p:nvSpPr>
            <p:cNvPr name="Freeform 5" id="5"/>
            <p:cNvSpPr/>
            <p:nvPr/>
          </p:nvSpPr>
          <p:spPr>
            <a:xfrm flipH="false" flipV="false" rot="111675">
              <a:off x="957016" y="168864"/>
              <a:ext cx="10447502" cy="3029776"/>
            </a:xfrm>
            <a:custGeom>
              <a:avLst/>
              <a:gdLst/>
              <a:ahLst/>
              <a:cxnLst/>
              <a:rect r="r" b="b" t="t" l="l"/>
              <a:pathLst>
                <a:path h="3029776" w="10447502">
                  <a:moveTo>
                    <a:pt x="0" y="0"/>
                  </a:moveTo>
                  <a:lnTo>
                    <a:pt x="10447501" y="0"/>
                  </a:lnTo>
                  <a:lnTo>
                    <a:pt x="10447501" y="3029776"/>
                  </a:lnTo>
                  <a:lnTo>
                    <a:pt x="0" y="3029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0" y="1069707"/>
              <a:ext cx="12361533" cy="12185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259"/>
                </a:lnSpc>
              </a:pPr>
              <a:r>
                <a:rPr lang="en-US" sz="6000" b="true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แต่งตั้งคณะทำงานฯ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734254" y="5597325"/>
            <a:ext cx="2841756" cy="4016616"/>
          </a:xfrm>
          <a:custGeom>
            <a:avLst/>
            <a:gdLst/>
            <a:ahLst/>
            <a:cxnLst/>
            <a:rect r="r" b="b" t="t" l="l"/>
            <a:pathLst>
              <a:path h="4016616" w="2841756">
                <a:moveTo>
                  <a:pt x="0" y="0"/>
                </a:moveTo>
                <a:lnTo>
                  <a:pt x="2841756" y="0"/>
                </a:lnTo>
                <a:lnTo>
                  <a:pt x="2841756" y="4016615"/>
                </a:lnTo>
                <a:lnTo>
                  <a:pt x="0" y="40166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980228" y="5597325"/>
            <a:ext cx="2841756" cy="4016616"/>
          </a:xfrm>
          <a:custGeom>
            <a:avLst/>
            <a:gdLst/>
            <a:ahLst/>
            <a:cxnLst/>
            <a:rect r="r" b="b" t="t" l="l"/>
            <a:pathLst>
              <a:path h="4016616" w="2841756">
                <a:moveTo>
                  <a:pt x="0" y="0"/>
                </a:moveTo>
                <a:lnTo>
                  <a:pt x="2841756" y="0"/>
                </a:lnTo>
                <a:lnTo>
                  <a:pt x="2841756" y="4016615"/>
                </a:lnTo>
                <a:lnTo>
                  <a:pt x="0" y="40166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443751" y="5597325"/>
            <a:ext cx="2841756" cy="4016616"/>
          </a:xfrm>
          <a:custGeom>
            <a:avLst/>
            <a:gdLst/>
            <a:ahLst/>
            <a:cxnLst/>
            <a:rect r="r" b="b" t="t" l="l"/>
            <a:pathLst>
              <a:path h="4016616" w="2841756">
                <a:moveTo>
                  <a:pt x="0" y="0"/>
                </a:moveTo>
                <a:lnTo>
                  <a:pt x="2841756" y="0"/>
                </a:lnTo>
                <a:lnTo>
                  <a:pt x="2841756" y="4016615"/>
                </a:lnTo>
                <a:lnTo>
                  <a:pt x="0" y="40166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627718" y="6958432"/>
            <a:ext cx="5312836" cy="1294400"/>
          </a:xfrm>
          <a:custGeom>
            <a:avLst/>
            <a:gdLst/>
            <a:ahLst/>
            <a:cxnLst/>
            <a:rect r="r" b="b" t="t" l="l"/>
            <a:pathLst>
              <a:path h="1294400" w="5312836">
                <a:moveTo>
                  <a:pt x="0" y="0"/>
                </a:moveTo>
                <a:lnTo>
                  <a:pt x="5312836" y="0"/>
                </a:lnTo>
                <a:lnTo>
                  <a:pt x="5312836" y="1294400"/>
                </a:lnTo>
                <a:lnTo>
                  <a:pt x="0" y="1294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3397" y="2763384"/>
            <a:ext cx="18265735" cy="1731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FFFFFF"/>
                </a:solidFill>
                <a:latin typeface="Opun Mai"/>
                <a:ea typeface="Opun Mai"/>
                <a:cs typeface="Opun Mai"/>
                <a:sym typeface="Opun Mai"/>
              </a:rPr>
              <a:t>คณะทำงานจัดทำและขับเคลื่อนแผนปฏิบัติการด้านส่งเสริมคุณธรรม จริยธรรม การขับเคลื่อนการดำเนินการ</a:t>
            </a:r>
          </a:p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FFFFFF"/>
                </a:solidFill>
                <a:latin typeface="Opun Mai"/>
                <a:ea typeface="Opun Mai"/>
                <a:cs typeface="Opun Mai"/>
                <a:sym typeface="Opun Mai"/>
              </a:rPr>
              <a:t>ตามหลักมาตรฐานทางจริยธรรม ประมวลจริยธรรม ข้อกำหนดจริยธรรมและกระบวนการรักษาจริยธรรม</a:t>
            </a:r>
          </a:p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FFFFFF"/>
                </a:solidFill>
                <a:latin typeface="Opun Mai"/>
                <a:ea typeface="Opun Mai"/>
                <a:cs typeface="Opun Mai"/>
                <a:sym typeface="Opun Mai"/>
              </a:rPr>
              <a:t>การป้องกันและปราบปรามการทุจริตและประพฤติมิชอบ การประเมินคุณธรรมและความโปร่งใส </a:t>
            </a:r>
          </a:p>
          <a:p>
            <a:pPr algn="ctr" marL="0" indent="0" lvl="0">
              <a:lnSpc>
                <a:spcPts val="3450"/>
              </a:lnSpc>
            </a:pPr>
            <a:r>
              <a:rPr lang="en-US" sz="2300">
                <a:solidFill>
                  <a:srgbClr val="FFFFFF"/>
                </a:solidFill>
                <a:latin typeface="Opun Mai"/>
                <a:ea typeface="Opun Mai"/>
                <a:cs typeface="Opun Mai"/>
                <a:sym typeface="Opun Mai"/>
              </a:rPr>
              <a:t> ในการดำเนินงานของหน่วยงานภาครัฐ (Integrity And Transparency Assessment : ITA) ของกองพัฒนาอุตสาหกรรมสร้างสรรค์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2265" y="4764237"/>
            <a:ext cx="18265735" cy="487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50"/>
              </a:lnSpc>
            </a:pPr>
            <a:r>
              <a:rPr lang="en-US" b="true" sz="2700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ตามคำสั่ง กองพัฒนาอุตสาหกรรมสร้างสรรค์ ที่ 3/2568 สั่ง ณ วันที่ 7 กุมภาพันธ์ พ.ศ. 2568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10666315">
            <a:off x="14607137" y="7061218"/>
            <a:ext cx="5312836" cy="1294400"/>
          </a:xfrm>
          <a:custGeom>
            <a:avLst/>
            <a:gdLst/>
            <a:ahLst/>
            <a:cxnLst/>
            <a:rect r="r" b="b" t="t" l="l"/>
            <a:pathLst>
              <a:path h="1294400" w="5312836">
                <a:moveTo>
                  <a:pt x="0" y="0"/>
                </a:moveTo>
                <a:lnTo>
                  <a:pt x="5312836" y="0"/>
                </a:lnTo>
                <a:lnTo>
                  <a:pt x="5312836" y="1294400"/>
                </a:lnTo>
                <a:lnTo>
                  <a:pt x="0" y="1294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766" y="9920452"/>
            <a:ext cx="19337533" cy="874386"/>
            <a:chOff x="0" y="0"/>
            <a:chExt cx="5093013" cy="2302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3013" cy="230291"/>
            </a:xfrm>
            <a:custGeom>
              <a:avLst/>
              <a:gdLst/>
              <a:ahLst/>
              <a:cxnLst/>
              <a:rect r="r" b="b" t="t" l="l"/>
              <a:pathLst>
                <a:path h="23029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230291"/>
                  </a:lnTo>
                  <a:lnTo>
                    <a:pt x="0" y="23029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3013" cy="2683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58560" y="745437"/>
            <a:ext cx="7711083" cy="916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โครงการ / กิจกรรม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339563">
            <a:off x="-298307" y="3068918"/>
            <a:ext cx="1422297" cy="1283623"/>
          </a:xfrm>
          <a:custGeom>
            <a:avLst/>
            <a:gdLst/>
            <a:ahLst/>
            <a:cxnLst/>
            <a:rect r="r" b="b" t="t" l="l"/>
            <a:pathLst>
              <a:path h="1283623" w="1422297">
                <a:moveTo>
                  <a:pt x="0" y="0"/>
                </a:moveTo>
                <a:lnTo>
                  <a:pt x="1422296" y="0"/>
                </a:lnTo>
                <a:lnTo>
                  <a:pt x="1422296" y="1283622"/>
                </a:lnTo>
                <a:lnTo>
                  <a:pt x="0" y="1283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12841" y="7779376"/>
            <a:ext cx="979501" cy="937872"/>
          </a:xfrm>
          <a:custGeom>
            <a:avLst/>
            <a:gdLst/>
            <a:ahLst/>
            <a:cxnLst/>
            <a:rect r="r" b="b" t="t" l="l"/>
            <a:pathLst>
              <a:path h="937872" w="979501">
                <a:moveTo>
                  <a:pt x="0" y="0"/>
                </a:moveTo>
                <a:lnTo>
                  <a:pt x="979500" y="0"/>
                </a:lnTo>
                <a:lnTo>
                  <a:pt x="979500" y="937871"/>
                </a:lnTo>
                <a:lnTo>
                  <a:pt x="0" y="937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153274">
            <a:off x="16912264" y="4152836"/>
            <a:ext cx="938171" cy="815036"/>
          </a:xfrm>
          <a:custGeom>
            <a:avLst/>
            <a:gdLst/>
            <a:ahLst/>
            <a:cxnLst/>
            <a:rect r="r" b="b" t="t" l="l"/>
            <a:pathLst>
              <a:path h="815036" w="938171">
                <a:moveTo>
                  <a:pt x="0" y="0"/>
                </a:moveTo>
                <a:lnTo>
                  <a:pt x="938171" y="0"/>
                </a:lnTo>
                <a:lnTo>
                  <a:pt x="938171" y="815036"/>
                </a:lnTo>
                <a:lnTo>
                  <a:pt x="0" y="8150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099023" y="6869006"/>
            <a:ext cx="1656490" cy="1520959"/>
          </a:xfrm>
          <a:custGeom>
            <a:avLst/>
            <a:gdLst/>
            <a:ahLst/>
            <a:cxnLst/>
            <a:rect r="r" b="b" t="t" l="l"/>
            <a:pathLst>
              <a:path h="1520959" w="1656490">
                <a:moveTo>
                  <a:pt x="0" y="0"/>
                </a:moveTo>
                <a:lnTo>
                  <a:pt x="1656490" y="0"/>
                </a:lnTo>
                <a:lnTo>
                  <a:pt x="1656490" y="1520958"/>
                </a:lnTo>
                <a:lnTo>
                  <a:pt x="0" y="1520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612440" y="2042187"/>
            <a:ext cx="14907720" cy="7497819"/>
            <a:chOff x="0" y="0"/>
            <a:chExt cx="3926313" cy="197473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926313" cy="1974734"/>
            </a:xfrm>
            <a:custGeom>
              <a:avLst/>
              <a:gdLst/>
              <a:ahLst/>
              <a:cxnLst/>
              <a:rect r="r" b="b" t="t" l="l"/>
              <a:pathLst>
                <a:path h="1974734" w="3926313">
                  <a:moveTo>
                    <a:pt x="25447" y="0"/>
                  </a:moveTo>
                  <a:lnTo>
                    <a:pt x="3900866" y="0"/>
                  </a:lnTo>
                  <a:cubicBezTo>
                    <a:pt x="3914920" y="0"/>
                    <a:pt x="3926313" y="11393"/>
                    <a:pt x="3926313" y="25447"/>
                  </a:cubicBezTo>
                  <a:lnTo>
                    <a:pt x="3926313" y="1949287"/>
                  </a:lnTo>
                  <a:cubicBezTo>
                    <a:pt x="3926313" y="1963341"/>
                    <a:pt x="3914920" y="1974734"/>
                    <a:pt x="3900866" y="1974734"/>
                  </a:cubicBezTo>
                  <a:lnTo>
                    <a:pt x="25447" y="1974734"/>
                  </a:lnTo>
                  <a:cubicBezTo>
                    <a:pt x="11393" y="1974734"/>
                    <a:pt x="0" y="1963341"/>
                    <a:pt x="0" y="1949287"/>
                  </a:cubicBezTo>
                  <a:lnTo>
                    <a:pt x="0" y="25447"/>
                  </a:lnTo>
                  <a:cubicBezTo>
                    <a:pt x="0" y="11393"/>
                    <a:pt x="11393" y="0"/>
                    <a:pt x="25447" y="0"/>
                  </a:cubicBezTo>
                  <a:close/>
                </a:path>
              </a:pathLst>
            </a:custGeom>
            <a:solidFill>
              <a:srgbClr val="F8F4FF"/>
            </a:solidFill>
            <a:ln w="66675" cap="rnd">
              <a:solidFill>
                <a:srgbClr val="C2AEE7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3926313" cy="20128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2563850" y="2474896"/>
            <a:ext cx="13535173" cy="6774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1.    การประกาศเจตนารมณ์ขับเคลื่อนการเป็นองค์กรคุณธรรมของ กส.กสอ.</a:t>
            </a: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2.    การจัดทำแผนปฏิบัติการด้านส่งเสริมคุณธรรม จริยธรรม ของ กส.กสอ.</a:t>
            </a: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3.    กิจกรรม “กส.กสอ. ร่วมใจ พัฒนาพื้นที่ปฏิบัติงานให้ดีพร้อม” </a:t>
            </a: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4.    กิจกรรม “กส.กสอ. ร่วมพิธีถวายสัตย์ปฏิญาณเพื่อเป็นข้าราชการที่ดีและพลังของแผ่นดิน”</a:t>
            </a: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5.    กิจกรรม “ห้องเรียนสีขาว กส.กสอ.”</a:t>
            </a: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6.    กิจกรรม “กส.กสอ. แต่งกายดี มีวินัย”</a:t>
            </a: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7.    กิจกรรม “กส.กสอ. อาสาทำความดี”</a:t>
            </a: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8.    กิจกรรม “กส.กสอ. จิตอาสาอนุรักษ์ทรัพยากรธรรมชาติ สังคม สิ่งแวดล้อม”</a:t>
            </a: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9.    กิจกรรม “กส.กสอ. ร่วมสืบสานประเพณี และวัฒนธรรมไทย”</a:t>
            </a: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10.  กิจกรรม “ส่งเสริมหลักธรรมทางศาสนา เสริมสร้างศรัทธาชาว กส.กสอ.”</a:t>
            </a: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11.  กิจกรรม “กส.กสอ. ร่วมส่งเสริมหลักปรัชญาเศรษฐกิจพอเพียง”</a:t>
            </a: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12.  กิจกรรม “กส.กสอ. เชิดชูบุคคลต้นแบบที่ DIPROM ประจำปี 2568”</a:t>
            </a: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13.  กิจกรรม “กส.กสอ. เชิดชูหน่วยงานส่งเสริมคุณธรรมที่ DIPROM ประจำปี 2568”</a:t>
            </a:r>
          </a:p>
          <a:p>
            <a:pPr algn="l">
              <a:lnSpc>
                <a:spcPts val="3840"/>
              </a:lnSpc>
            </a:pPr>
            <a:r>
              <a:rPr lang="en-US" sz="2400">
                <a:solidFill>
                  <a:srgbClr val="8870A2"/>
                </a:solidFill>
                <a:latin typeface="Opun Mai"/>
                <a:ea typeface="Opun Mai"/>
                <a:cs typeface="Opun Mai"/>
                <a:sym typeface="Opun Mai"/>
              </a:rPr>
              <a:t>14.  กิจกรรม “กส.กสอ. เผยแพร่องค์ความรู้การส่งเสริมคุณธรรมจริยธรรมประจำหน่วยงาน”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766" y="1819443"/>
            <a:ext cx="19337533" cy="8769495"/>
            <a:chOff x="0" y="0"/>
            <a:chExt cx="5093013" cy="23096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3013" cy="2309661"/>
            </a:xfrm>
            <a:custGeom>
              <a:avLst/>
              <a:gdLst/>
              <a:ahLst/>
              <a:cxnLst/>
              <a:rect r="r" b="b" t="t" l="l"/>
              <a:pathLst>
                <a:path h="230966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2309661"/>
                  </a:lnTo>
                  <a:lnTo>
                    <a:pt x="0" y="230966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3013" cy="2347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62741" y="2628197"/>
            <a:ext cx="6263518" cy="4249453"/>
          </a:xfrm>
          <a:custGeom>
            <a:avLst/>
            <a:gdLst/>
            <a:ahLst/>
            <a:cxnLst/>
            <a:rect r="r" b="b" t="t" l="l"/>
            <a:pathLst>
              <a:path h="4249453" w="6263518">
                <a:moveTo>
                  <a:pt x="0" y="0"/>
                </a:moveTo>
                <a:lnTo>
                  <a:pt x="6263519" y="0"/>
                </a:lnTo>
                <a:lnTo>
                  <a:pt x="6263519" y="4249453"/>
                </a:lnTo>
                <a:lnTo>
                  <a:pt x="0" y="4249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10546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597392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2451813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2451813" y="4861442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5"/>
                </a:lnTo>
                <a:lnTo>
                  <a:pt x="0" y="20050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9602824" y="4861442"/>
            <a:ext cx="2668013" cy="2001010"/>
          </a:xfrm>
          <a:custGeom>
            <a:avLst/>
            <a:gdLst/>
            <a:ahLst/>
            <a:cxnLst/>
            <a:rect r="r" b="b" t="t" l="l"/>
            <a:pathLst>
              <a:path h="2001010" w="2668013">
                <a:moveTo>
                  <a:pt x="0" y="0"/>
                </a:moveTo>
                <a:lnTo>
                  <a:pt x="2668014" y="0"/>
                </a:lnTo>
                <a:lnTo>
                  <a:pt x="2668014" y="2001010"/>
                </a:lnTo>
                <a:lnTo>
                  <a:pt x="0" y="2001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grpSp>
        <p:nvGrpSpPr>
          <p:cNvPr name="Group 12" id="12"/>
          <p:cNvGrpSpPr/>
          <p:nvPr/>
        </p:nvGrpSpPr>
        <p:grpSpPr>
          <a:xfrm rot="0">
            <a:off x="527375" y="7099516"/>
            <a:ext cx="17233250" cy="1662461"/>
            <a:chOff x="0" y="0"/>
            <a:chExt cx="22977667" cy="2216615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577124" y="369529"/>
              <a:ext cx="22400543" cy="1847086"/>
              <a:chOff x="0" y="0"/>
              <a:chExt cx="4424799" cy="364857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424799" cy="364857"/>
              </a:xfrm>
              <a:custGeom>
                <a:avLst/>
                <a:gdLst/>
                <a:ahLst/>
                <a:cxnLst/>
                <a:rect r="r" b="b" t="t" l="l"/>
                <a:pathLst>
                  <a:path h="364857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342277"/>
                    </a:lnTo>
                    <a:cubicBezTo>
                      <a:pt x="4424799" y="348265"/>
                      <a:pt x="4422420" y="354008"/>
                      <a:pt x="4418185" y="358243"/>
                    </a:cubicBezTo>
                    <a:cubicBezTo>
                      <a:pt x="4413950" y="362478"/>
                      <a:pt x="4408207" y="364857"/>
                      <a:pt x="4402219" y="364857"/>
                    </a:cubicBezTo>
                    <a:lnTo>
                      <a:pt x="22580" y="364857"/>
                    </a:lnTo>
                    <a:cubicBezTo>
                      <a:pt x="16591" y="364857"/>
                      <a:pt x="10848" y="362478"/>
                      <a:pt x="6614" y="358243"/>
                    </a:cubicBezTo>
                    <a:cubicBezTo>
                      <a:pt x="2379" y="354008"/>
                      <a:pt x="0" y="348265"/>
                      <a:pt x="0" y="342277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4424799" cy="4029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วัตถุประสงค์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6028958" y="755862"/>
              <a:ext cx="16280276" cy="10171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เพื่อแสดงเจตนารมณ์และความตั้งใจในการดำเนินการส่งเสริม พัฒนา และขับเคลื่อนหน่วยงาน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ไปสู่การเป็นองค์กรคุณธรรม โดยมุ่งเน้นการพัฒนาคุณธรรมจริยธรรมภายในหน่วยงาน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527375" y="8640437"/>
            <a:ext cx="17233250" cy="1445671"/>
            <a:chOff x="0" y="0"/>
            <a:chExt cx="22977667" cy="1927562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577124" y="369529"/>
              <a:ext cx="22400543" cy="1558033"/>
              <a:chOff x="0" y="0"/>
              <a:chExt cx="4424799" cy="30776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424799" cy="307760"/>
              </a:xfrm>
              <a:custGeom>
                <a:avLst/>
                <a:gdLst/>
                <a:ahLst/>
                <a:cxnLst/>
                <a:rect r="r" b="b" t="t" l="l"/>
                <a:pathLst>
                  <a:path h="307760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285180"/>
                    </a:lnTo>
                    <a:cubicBezTo>
                      <a:pt x="4424799" y="291168"/>
                      <a:pt x="4422420" y="296911"/>
                      <a:pt x="4418185" y="301146"/>
                    </a:cubicBezTo>
                    <a:cubicBezTo>
                      <a:pt x="4413950" y="305381"/>
                      <a:pt x="4408207" y="307760"/>
                      <a:pt x="4402219" y="307760"/>
                    </a:cubicBezTo>
                    <a:lnTo>
                      <a:pt x="22580" y="307760"/>
                    </a:lnTo>
                    <a:cubicBezTo>
                      <a:pt x="16591" y="307760"/>
                      <a:pt x="10848" y="305381"/>
                      <a:pt x="6614" y="301146"/>
                    </a:cubicBezTo>
                    <a:cubicBezTo>
                      <a:pt x="2379" y="296911"/>
                      <a:pt x="0" y="291168"/>
                      <a:pt x="0" y="285180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4424799" cy="345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23" id="23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ผลการดำเนินงาน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6028958" y="646440"/>
              <a:ext cx="16280276" cy="10171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ร้อยละ 100 ของบุคลากร กส.กสอ. ร่วมลงนามแสดงเจตนารมณ์และความตั้งใจในการดำเนินการ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ส่งเสริม พัฒนาและขับเคลื่อนหน่วยงานไปสู่การเป็นองค์กรคุณธรรม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028700" y="314797"/>
            <a:ext cx="13830833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การประกาศเจตนารมณ์ขับเคลื่อน</a:t>
            </a:r>
          </a:p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การเป็นองค์กรคุณธรรมของ กส.กสอ.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339563">
            <a:off x="-476805" y="3167983"/>
            <a:ext cx="1125489" cy="1015754"/>
          </a:xfrm>
          <a:custGeom>
            <a:avLst/>
            <a:gdLst/>
            <a:ahLst/>
            <a:cxnLst/>
            <a:rect r="r" b="b" t="t" l="l"/>
            <a:pathLst>
              <a:path h="1015754" w="1125489">
                <a:moveTo>
                  <a:pt x="0" y="0"/>
                </a:moveTo>
                <a:lnTo>
                  <a:pt x="1125489" y="0"/>
                </a:lnTo>
                <a:lnTo>
                  <a:pt x="1125489" y="1015754"/>
                </a:lnTo>
                <a:lnTo>
                  <a:pt x="0" y="10157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2028574">
            <a:off x="1160190" y="5369171"/>
            <a:ext cx="723113" cy="692380"/>
          </a:xfrm>
          <a:custGeom>
            <a:avLst/>
            <a:gdLst/>
            <a:ahLst/>
            <a:cxnLst/>
            <a:rect r="r" b="b" t="t" l="l"/>
            <a:pathLst>
              <a:path h="692380" w="723113">
                <a:moveTo>
                  <a:pt x="0" y="0"/>
                </a:moveTo>
                <a:lnTo>
                  <a:pt x="723113" y="0"/>
                </a:lnTo>
                <a:lnTo>
                  <a:pt x="723113" y="692381"/>
                </a:lnTo>
                <a:lnTo>
                  <a:pt x="0" y="692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4153274">
            <a:off x="16332971" y="5732079"/>
            <a:ext cx="660903" cy="574160"/>
          </a:xfrm>
          <a:custGeom>
            <a:avLst/>
            <a:gdLst/>
            <a:ahLst/>
            <a:cxnLst/>
            <a:rect r="r" b="b" t="t" l="l"/>
            <a:pathLst>
              <a:path h="574160" w="660903">
                <a:moveTo>
                  <a:pt x="0" y="0"/>
                </a:moveTo>
                <a:lnTo>
                  <a:pt x="660903" y="0"/>
                </a:lnTo>
                <a:lnTo>
                  <a:pt x="660903" y="574160"/>
                </a:lnTo>
                <a:lnTo>
                  <a:pt x="0" y="5741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783254" y="2936269"/>
            <a:ext cx="1416373" cy="1300488"/>
          </a:xfrm>
          <a:custGeom>
            <a:avLst/>
            <a:gdLst/>
            <a:ahLst/>
            <a:cxnLst/>
            <a:rect r="r" b="b" t="t" l="l"/>
            <a:pathLst>
              <a:path h="1300488" w="1416373">
                <a:moveTo>
                  <a:pt x="0" y="0"/>
                </a:moveTo>
                <a:lnTo>
                  <a:pt x="1416372" y="0"/>
                </a:lnTo>
                <a:lnTo>
                  <a:pt x="1416372" y="1300487"/>
                </a:lnTo>
                <a:lnTo>
                  <a:pt x="0" y="13004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766" y="1819443"/>
            <a:ext cx="19337533" cy="8769495"/>
            <a:chOff x="0" y="0"/>
            <a:chExt cx="5093013" cy="23096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3013" cy="2309661"/>
            </a:xfrm>
            <a:custGeom>
              <a:avLst/>
              <a:gdLst/>
              <a:ahLst/>
              <a:cxnLst/>
              <a:rect r="r" b="b" t="t" l="l"/>
              <a:pathLst>
                <a:path h="230966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2309661"/>
                  </a:lnTo>
                  <a:lnTo>
                    <a:pt x="0" y="230966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3013" cy="2347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62741" y="2628197"/>
            <a:ext cx="6263518" cy="4249453"/>
          </a:xfrm>
          <a:custGeom>
            <a:avLst/>
            <a:gdLst/>
            <a:ahLst/>
            <a:cxnLst/>
            <a:rect r="r" b="b" t="t" l="l"/>
            <a:pathLst>
              <a:path h="4249453" w="6263518">
                <a:moveTo>
                  <a:pt x="0" y="0"/>
                </a:moveTo>
                <a:lnTo>
                  <a:pt x="6263519" y="0"/>
                </a:lnTo>
                <a:lnTo>
                  <a:pt x="6263519" y="4249453"/>
                </a:lnTo>
                <a:lnTo>
                  <a:pt x="0" y="4249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379" t="0" r="-10379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597392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8996" r="0" b="-38996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2451813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747" t="0" r="-16747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2451813" y="4861442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5"/>
                </a:lnTo>
                <a:lnTo>
                  <a:pt x="0" y="20050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747" t="0" r="-16747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9602824" y="4861442"/>
            <a:ext cx="2668013" cy="2001010"/>
          </a:xfrm>
          <a:custGeom>
            <a:avLst/>
            <a:gdLst/>
            <a:ahLst/>
            <a:cxnLst/>
            <a:rect r="r" b="b" t="t" l="l"/>
            <a:pathLst>
              <a:path h="2001010" w="2668013">
                <a:moveTo>
                  <a:pt x="0" y="0"/>
                </a:moveTo>
                <a:lnTo>
                  <a:pt x="2668014" y="0"/>
                </a:lnTo>
                <a:lnTo>
                  <a:pt x="2668014" y="2001010"/>
                </a:lnTo>
                <a:lnTo>
                  <a:pt x="0" y="2001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747" t="0" r="-16747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grpSp>
        <p:nvGrpSpPr>
          <p:cNvPr name="Group 12" id="12"/>
          <p:cNvGrpSpPr/>
          <p:nvPr/>
        </p:nvGrpSpPr>
        <p:grpSpPr>
          <a:xfrm rot="0">
            <a:off x="527375" y="7099516"/>
            <a:ext cx="17233250" cy="1662461"/>
            <a:chOff x="0" y="0"/>
            <a:chExt cx="22977667" cy="2216615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577124" y="369529"/>
              <a:ext cx="22400543" cy="1847086"/>
              <a:chOff x="0" y="0"/>
              <a:chExt cx="4424799" cy="364857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424799" cy="364857"/>
              </a:xfrm>
              <a:custGeom>
                <a:avLst/>
                <a:gdLst/>
                <a:ahLst/>
                <a:cxnLst/>
                <a:rect r="r" b="b" t="t" l="l"/>
                <a:pathLst>
                  <a:path h="364857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342277"/>
                    </a:lnTo>
                    <a:cubicBezTo>
                      <a:pt x="4424799" y="348265"/>
                      <a:pt x="4422420" y="354008"/>
                      <a:pt x="4418185" y="358243"/>
                    </a:cubicBezTo>
                    <a:cubicBezTo>
                      <a:pt x="4413950" y="362478"/>
                      <a:pt x="4408207" y="364857"/>
                      <a:pt x="4402219" y="364857"/>
                    </a:cubicBezTo>
                    <a:lnTo>
                      <a:pt x="22580" y="364857"/>
                    </a:lnTo>
                    <a:cubicBezTo>
                      <a:pt x="16591" y="364857"/>
                      <a:pt x="10848" y="362478"/>
                      <a:pt x="6614" y="358243"/>
                    </a:cubicBezTo>
                    <a:cubicBezTo>
                      <a:pt x="2379" y="354008"/>
                      <a:pt x="0" y="348265"/>
                      <a:pt x="0" y="342277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4424799" cy="4029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วัตถุประสงค์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6028958" y="509280"/>
              <a:ext cx="16280276" cy="155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เพื่อใช้เป็นกรอบแนวทางในการขับเคลื่อนการส่งเสริม พัฒนา คุณธรรม จริยธรรม และธรรมาภิบาล </a:t>
              </a:r>
            </a:p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ให้บุคลากร กสอ. มีการปฏิบัติตามหลักมาตรฐานทางจริยธรรมอย่างต่อเนื่อง พร้อมทั้งยกระดับ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หน่วยงานไปสู่การเป็นองค์กรพัฒนาคุณธรรม ตามเกณฑ์การประเมินองค์กรคุณธรรม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527375" y="8640437"/>
            <a:ext cx="17233250" cy="1445671"/>
            <a:chOff x="0" y="0"/>
            <a:chExt cx="22977667" cy="1927562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577124" y="369529"/>
              <a:ext cx="22400543" cy="1558033"/>
              <a:chOff x="0" y="0"/>
              <a:chExt cx="4424799" cy="30776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424799" cy="307760"/>
              </a:xfrm>
              <a:custGeom>
                <a:avLst/>
                <a:gdLst/>
                <a:ahLst/>
                <a:cxnLst/>
                <a:rect r="r" b="b" t="t" l="l"/>
                <a:pathLst>
                  <a:path h="307760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285180"/>
                    </a:lnTo>
                    <a:cubicBezTo>
                      <a:pt x="4424799" y="291168"/>
                      <a:pt x="4422420" y="296911"/>
                      <a:pt x="4418185" y="301146"/>
                    </a:cubicBezTo>
                    <a:cubicBezTo>
                      <a:pt x="4413950" y="305381"/>
                      <a:pt x="4408207" y="307760"/>
                      <a:pt x="4402219" y="307760"/>
                    </a:cubicBezTo>
                    <a:lnTo>
                      <a:pt x="22580" y="307760"/>
                    </a:lnTo>
                    <a:cubicBezTo>
                      <a:pt x="16591" y="307760"/>
                      <a:pt x="10848" y="305381"/>
                      <a:pt x="6614" y="301146"/>
                    </a:cubicBezTo>
                    <a:cubicBezTo>
                      <a:pt x="2379" y="296911"/>
                      <a:pt x="0" y="291168"/>
                      <a:pt x="0" y="285180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4424799" cy="345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23" id="23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ผลการดำเนินงาน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6028958" y="646440"/>
              <a:ext cx="16280276" cy="10172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ร้อยละ 100 ของบุคลากร กส.กสอ. รับทราบถึงแผนปฏิบัติการด้านส่งเสริมคุณธรรม จริยธรรม 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ประจำปีงบประมาณ พ.ศ. 2568 ของ กส.กสอ. และยินดีจะเข้าร่วมกิจกรรมตามแผนที่ได้กำนดไว้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028700" y="314797"/>
            <a:ext cx="13830833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การจัดทำแผนปฏิบัติการ</a:t>
            </a:r>
          </a:p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ด้านส่งเสริมคุณธรรม จริยธรรม ของ กส.กสอ.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339563">
            <a:off x="-476805" y="3167983"/>
            <a:ext cx="1125489" cy="1015754"/>
          </a:xfrm>
          <a:custGeom>
            <a:avLst/>
            <a:gdLst/>
            <a:ahLst/>
            <a:cxnLst/>
            <a:rect r="r" b="b" t="t" l="l"/>
            <a:pathLst>
              <a:path h="1015754" w="1125489">
                <a:moveTo>
                  <a:pt x="0" y="0"/>
                </a:moveTo>
                <a:lnTo>
                  <a:pt x="1125489" y="0"/>
                </a:lnTo>
                <a:lnTo>
                  <a:pt x="1125489" y="1015754"/>
                </a:lnTo>
                <a:lnTo>
                  <a:pt x="0" y="10157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2028574">
            <a:off x="1160190" y="5369171"/>
            <a:ext cx="723113" cy="692380"/>
          </a:xfrm>
          <a:custGeom>
            <a:avLst/>
            <a:gdLst/>
            <a:ahLst/>
            <a:cxnLst/>
            <a:rect r="r" b="b" t="t" l="l"/>
            <a:pathLst>
              <a:path h="692380" w="723113">
                <a:moveTo>
                  <a:pt x="0" y="0"/>
                </a:moveTo>
                <a:lnTo>
                  <a:pt x="723113" y="0"/>
                </a:lnTo>
                <a:lnTo>
                  <a:pt x="723113" y="692381"/>
                </a:lnTo>
                <a:lnTo>
                  <a:pt x="0" y="692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4153274">
            <a:off x="16332971" y="5732079"/>
            <a:ext cx="660903" cy="574160"/>
          </a:xfrm>
          <a:custGeom>
            <a:avLst/>
            <a:gdLst/>
            <a:ahLst/>
            <a:cxnLst/>
            <a:rect r="r" b="b" t="t" l="l"/>
            <a:pathLst>
              <a:path h="574160" w="660903">
                <a:moveTo>
                  <a:pt x="0" y="0"/>
                </a:moveTo>
                <a:lnTo>
                  <a:pt x="660903" y="0"/>
                </a:lnTo>
                <a:lnTo>
                  <a:pt x="660903" y="574160"/>
                </a:lnTo>
                <a:lnTo>
                  <a:pt x="0" y="5741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783254" y="2936269"/>
            <a:ext cx="1416373" cy="1300488"/>
          </a:xfrm>
          <a:custGeom>
            <a:avLst/>
            <a:gdLst/>
            <a:ahLst/>
            <a:cxnLst/>
            <a:rect r="r" b="b" t="t" l="l"/>
            <a:pathLst>
              <a:path h="1300488" w="1416373">
                <a:moveTo>
                  <a:pt x="0" y="0"/>
                </a:moveTo>
                <a:lnTo>
                  <a:pt x="1416372" y="0"/>
                </a:lnTo>
                <a:lnTo>
                  <a:pt x="1416372" y="1300487"/>
                </a:lnTo>
                <a:lnTo>
                  <a:pt x="0" y="13004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766" y="1819443"/>
            <a:ext cx="19337533" cy="8769495"/>
            <a:chOff x="0" y="0"/>
            <a:chExt cx="5093013" cy="23096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3013" cy="2309661"/>
            </a:xfrm>
            <a:custGeom>
              <a:avLst/>
              <a:gdLst/>
              <a:ahLst/>
              <a:cxnLst/>
              <a:rect r="r" b="b" t="t" l="l"/>
              <a:pathLst>
                <a:path h="230966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2309661"/>
                  </a:lnTo>
                  <a:lnTo>
                    <a:pt x="0" y="230966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3013" cy="2347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27375" y="7099516"/>
            <a:ext cx="17233250" cy="1662461"/>
            <a:chOff x="0" y="0"/>
            <a:chExt cx="22977667" cy="2216615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577124" y="369529"/>
              <a:ext cx="22400543" cy="1847086"/>
              <a:chOff x="0" y="0"/>
              <a:chExt cx="4424799" cy="364857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424799" cy="364857"/>
              </a:xfrm>
              <a:custGeom>
                <a:avLst/>
                <a:gdLst/>
                <a:ahLst/>
                <a:cxnLst/>
                <a:rect r="r" b="b" t="t" l="l"/>
                <a:pathLst>
                  <a:path h="364857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342277"/>
                    </a:lnTo>
                    <a:cubicBezTo>
                      <a:pt x="4424799" y="348265"/>
                      <a:pt x="4422420" y="354008"/>
                      <a:pt x="4418185" y="358243"/>
                    </a:cubicBezTo>
                    <a:cubicBezTo>
                      <a:pt x="4413950" y="362478"/>
                      <a:pt x="4408207" y="364857"/>
                      <a:pt x="4402219" y="364857"/>
                    </a:cubicBezTo>
                    <a:lnTo>
                      <a:pt x="22580" y="364857"/>
                    </a:lnTo>
                    <a:cubicBezTo>
                      <a:pt x="16591" y="364857"/>
                      <a:pt x="10848" y="362478"/>
                      <a:pt x="6614" y="358243"/>
                    </a:cubicBezTo>
                    <a:cubicBezTo>
                      <a:pt x="2379" y="354008"/>
                      <a:pt x="0" y="348265"/>
                      <a:pt x="0" y="342277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38100"/>
                <a:ext cx="4424799" cy="4029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1" id="11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วัตถุประสงค์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6028958" y="509280"/>
              <a:ext cx="16280276" cy="155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เพื่อพัฒนาสถานที่ พัฒนาคน ส่งเสริมประสิทธิภาพการทำงาน ให้เกิดความคล่องตัว ประหยัดทรัพยากร </a:t>
              </a:r>
            </a:p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รวมถึงสร้างความปลอดภัย และสุขอนามัยที่ดีในสถานที่ทำงาน นอกจากนี้ ยังเสริมสร้างความสามัคคี </a:t>
              </a:r>
            </a:p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การร่วมมือร่วมแรง รวมถึงการแบ่งงานกันทำและการทำงานเป็นทีมให้แก่บุคลากร กส.กสอ.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527375" y="8640437"/>
            <a:ext cx="17233250" cy="1445671"/>
            <a:chOff x="0" y="0"/>
            <a:chExt cx="22977667" cy="1927562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577124" y="369529"/>
              <a:ext cx="22400543" cy="1558033"/>
              <a:chOff x="0" y="0"/>
              <a:chExt cx="4424799" cy="30776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424799" cy="307760"/>
              </a:xfrm>
              <a:custGeom>
                <a:avLst/>
                <a:gdLst/>
                <a:ahLst/>
                <a:cxnLst/>
                <a:rect r="r" b="b" t="t" l="l"/>
                <a:pathLst>
                  <a:path h="307760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285180"/>
                    </a:lnTo>
                    <a:cubicBezTo>
                      <a:pt x="4424799" y="291168"/>
                      <a:pt x="4422420" y="296911"/>
                      <a:pt x="4418185" y="301146"/>
                    </a:cubicBezTo>
                    <a:cubicBezTo>
                      <a:pt x="4413950" y="305381"/>
                      <a:pt x="4408207" y="307760"/>
                      <a:pt x="4402219" y="307760"/>
                    </a:cubicBezTo>
                    <a:lnTo>
                      <a:pt x="22580" y="307760"/>
                    </a:lnTo>
                    <a:cubicBezTo>
                      <a:pt x="16591" y="307760"/>
                      <a:pt x="10848" y="305381"/>
                      <a:pt x="6614" y="301146"/>
                    </a:cubicBezTo>
                    <a:cubicBezTo>
                      <a:pt x="2379" y="296911"/>
                      <a:pt x="0" y="291168"/>
                      <a:pt x="0" y="285180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38100"/>
                <a:ext cx="4424799" cy="345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8" id="18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ผลการดำเนินงาน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6028958" y="646440"/>
              <a:ext cx="16280276" cy="10171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ร้อยละ 92 ของบุคลากร กส.กสอ. เข้าร่วมกิจกรรม และตระหนักถึงความสำคัญของหลักการจัดการองค์กรด้วยหลัก 5ส สร้างสภาพแวดล้อมที่น่าอยู่ ให้พร้อมรับการปฏิบัติงาน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028700" y="314797"/>
            <a:ext cx="13830833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กิจกรรม “กส.กสอ. ร่วมใจ </a:t>
            </a:r>
          </a:p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พัฒนาพื้นที่ปฏิบัติงานให้ดีพร้อม” 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3162741" y="2628197"/>
            <a:ext cx="6263518" cy="4249453"/>
          </a:xfrm>
          <a:custGeom>
            <a:avLst/>
            <a:gdLst/>
            <a:ahLst/>
            <a:cxnLst/>
            <a:rect r="r" b="b" t="t" l="l"/>
            <a:pathLst>
              <a:path h="4249453" w="6263518">
                <a:moveTo>
                  <a:pt x="0" y="0"/>
                </a:moveTo>
                <a:lnTo>
                  <a:pt x="6263519" y="0"/>
                </a:lnTo>
                <a:lnTo>
                  <a:pt x="6263519" y="4249453"/>
                </a:lnTo>
                <a:lnTo>
                  <a:pt x="0" y="4249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92990" r="0" b="-3775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3" id="23"/>
          <p:cNvSpPr/>
          <p:nvPr/>
        </p:nvSpPr>
        <p:spPr>
          <a:xfrm flipH="false" flipV="false" rot="0">
            <a:off x="9597392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33" t="0" r="-10423" b="-11622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4" id="24"/>
          <p:cNvSpPr/>
          <p:nvPr/>
        </p:nvSpPr>
        <p:spPr>
          <a:xfrm flipH="false" flipV="false" rot="0">
            <a:off x="12451813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0" t="0" r="-6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5" id="25"/>
          <p:cNvSpPr/>
          <p:nvPr/>
        </p:nvSpPr>
        <p:spPr>
          <a:xfrm flipH="false" flipV="false" rot="0">
            <a:off x="12451813" y="4861442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5"/>
                </a:lnTo>
                <a:lnTo>
                  <a:pt x="0" y="2005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0" t="0" r="-6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6" id="26"/>
          <p:cNvSpPr/>
          <p:nvPr/>
        </p:nvSpPr>
        <p:spPr>
          <a:xfrm flipH="false" flipV="false" rot="0">
            <a:off x="9602824" y="4861442"/>
            <a:ext cx="2668013" cy="2001010"/>
          </a:xfrm>
          <a:custGeom>
            <a:avLst/>
            <a:gdLst/>
            <a:ahLst/>
            <a:cxnLst/>
            <a:rect r="r" b="b" t="t" l="l"/>
            <a:pathLst>
              <a:path h="2001010" w="2668013">
                <a:moveTo>
                  <a:pt x="0" y="0"/>
                </a:moveTo>
                <a:lnTo>
                  <a:pt x="2668014" y="0"/>
                </a:lnTo>
                <a:lnTo>
                  <a:pt x="2668014" y="2001010"/>
                </a:lnTo>
                <a:lnTo>
                  <a:pt x="0" y="2001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531" t="0" r="-4677" b="-12073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27" id="27"/>
          <p:cNvSpPr/>
          <p:nvPr/>
        </p:nvSpPr>
        <p:spPr>
          <a:xfrm flipH="false" flipV="false" rot="339563">
            <a:off x="-476805" y="3167983"/>
            <a:ext cx="1125489" cy="1015754"/>
          </a:xfrm>
          <a:custGeom>
            <a:avLst/>
            <a:gdLst/>
            <a:ahLst/>
            <a:cxnLst/>
            <a:rect r="r" b="b" t="t" l="l"/>
            <a:pathLst>
              <a:path h="1015754" w="1125489">
                <a:moveTo>
                  <a:pt x="0" y="0"/>
                </a:moveTo>
                <a:lnTo>
                  <a:pt x="1125489" y="0"/>
                </a:lnTo>
                <a:lnTo>
                  <a:pt x="1125489" y="1015754"/>
                </a:lnTo>
                <a:lnTo>
                  <a:pt x="0" y="10157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2028574">
            <a:off x="1160190" y="5369171"/>
            <a:ext cx="723113" cy="692380"/>
          </a:xfrm>
          <a:custGeom>
            <a:avLst/>
            <a:gdLst/>
            <a:ahLst/>
            <a:cxnLst/>
            <a:rect r="r" b="b" t="t" l="l"/>
            <a:pathLst>
              <a:path h="692380" w="723113">
                <a:moveTo>
                  <a:pt x="0" y="0"/>
                </a:moveTo>
                <a:lnTo>
                  <a:pt x="723113" y="0"/>
                </a:lnTo>
                <a:lnTo>
                  <a:pt x="723113" y="692381"/>
                </a:lnTo>
                <a:lnTo>
                  <a:pt x="0" y="692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4153274">
            <a:off x="16332971" y="5732079"/>
            <a:ext cx="660903" cy="574160"/>
          </a:xfrm>
          <a:custGeom>
            <a:avLst/>
            <a:gdLst/>
            <a:ahLst/>
            <a:cxnLst/>
            <a:rect r="r" b="b" t="t" l="l"/>
            <a:pathLst>
              <a:path h="574160" w="660903">
                <a:moveTo>
                  <a:pt x="0" y="0"/>
                </a:moveTo>
                <a:lnTo>
                  <a:pt x="660903" y="0"/>
                </a:lnTo>
                <a:lnTo>
                  <a:pt x="660903" y="574160"/>
                </a:lnTo>
                <a:lnTo>
                  <a:pt x="0" y="5741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783254" y="2936269"/>
            <a:ext cx="1416373" cy="1300488"/>
          </a:xfrm>
          <a:custGeom>
            <a:avLst/>
            <a:gdLst/>
            <a:ahLst/>
            <a:cxnLst/>
            <a:rect r="r" b="b" t="t" l="l"/>
            <a:pathLst>
              <a:path h="1300488" w="1416373">
                <a:moveTo>
                  <a:pt x="0" y="0"/>
                </a:moveTo>
                <a:lnTo>
                  <a:pt x="1416372" y="0"/>
                </a:lnTo>
                <a:lnTo>
                  <a:pt x="1416372" y="1300487"/>
                </a:lnTo>
                <a:lnTo>
                  <a:pt x="0" y="13004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4766" y="1819443"/>
            <a:ext cx="19337533" cy="8769495"/>
            <a:chOff x="0" y="0"/>
            <a:chExt cx="5093013" cy="230966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3013" cy="2309661"/>
            </a:xfrm>
            <a:custGeom>
              <a:avLst/>
              <a:gdLst/>
              <a:ahLst/>
              <a:cxnLst/>
              <a:rect r="r" b="b" t="t" l="l"/>
              <a:pathLst>
                <a:path h="2309661" w="5093013">
                  <a:moveTo>
                    <a:pt x="0" y="0"/>
                  </a:moveTo>
                  <a:lnTo>
                    <a:pt x="5093013" y="0"/>
                  </a:lnTo>
                  <a:lnTo>
                    <a:pt x="5093013" y="2309661"/>
                  </a:lnTo>
                  <a:lnTo>
                    <a:pt x="0" y="2309661"/>
                  </a:lnTo>
                  <a:close/>
                </a:path>
              </a:pathLst>
            </a:custGeom>
            <a:solidFill>
              <a:srgbClr val="C2AEE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3013" cy="23477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0603" y="536661"/>
            <a:ext cx="1518172" cy="1030584"/>
          </a:xfrm>
          <a:custGeom>
            <a:avLst/>
            <a:gdLst/>
            <a:ahLst/>
            <a:cxnLst/>
            <a:rect r="r" b="b" t="t" l="l"/>
            <a:pathLst>
              <a:path h="1030584" w="1518172">
                <a:moveTo>
                  <a:pt x="0" y="0"/>
                </a:moveTo>
                <a:lnTo>
                  <a:pt x="1518171" y="0"/>
                </a:lnTo>
                <a:lnTo>
                  <a:pt x="1518171" y="1030584"/>
                </a:lnTo>
                <a:lnTo>
                  <a:pt x="0" y="1030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2" t="-11650" r="-9880" b="-2731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42797" y="490155"/>
            <a:ext cx="756227" cy="1077090"/>
          </a:xfrm>
          <a:custGeom>
            <a:avLst/>
            <a:gdLst/>
            <a:ahLst/>
            <a:cxnLst/>
            <a:rect r="r" b="b" t="t" l="l"/>
            <a:pathLst>
              <a:path h="1077090" w="756227">
                <a:moveTo>
                  <a:pt x="0" y="0"/>
                </a:moveTo>
                <a:lnTo>
                  <a:pt x="756226" y="0"/>
                </a:lnTo>
                <a:lnTo>
                  <a:pt x="756226" y="1077090"/>
                </a:lnTo>
                <a:lnTo>
                  <a:pt x="0" y="10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62741" y="2628197"/>
            <a:ext cx="6263518" cy="4249453"/>
          </a:xfrm>
          <a:custGeom>
            <a:avLst/>
            <a:gdLst/>
            <a:ahLst/>
            <a:cxnLst/>
            <a:rect r="r" b="b" t="t" l="l"/>
            <a:pathLst>
              <a:path h="4249453" w="6263518">
                <a:moveTo>
                  <a:pt x="0" y="0"/>
                </a:moveTo>
                <a:lnTo>
                  <a:pt x="6263519" y="0"/>
                </a:lnTo>
                <a:lnTo>
                  <a:pt x="6263519" y="4249453"/>
                </a:lnTo>
                <a:lnTo>
                  <a:pt x="0" y="4249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206" r="0" b="-5206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597392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506" t="-10306" r="-1934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2451813" y="2613000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4"/>
                </a:lnTo>
                <a:lnTo>
                  <a:pt x="0" y="200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747" t="0" r="-16747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2451813" y="4861442"/>
            <a:ext cx="2673446" cy="2005084"/>
          </a:xfrm>
          <a:custGeom>
            <a:avLst/>
            <a:gdLst/>
            <a:ahLst/>
            <a:cxnLst/>
            <a:rect r="r" b="b" t="t" l="l"/>
            <a:pathLst>
              <a:path h="2005084" w="2673446">
                <a:moveTo>
                  <a:pt x="0" y="0"/>
                </a:moveTo>
                <a:lnTo>
                  <a:pt x="2673446" y="0"/>
                </a:lnTo>
                <a:lnTo>
                  <a:pt x="2673446" y="2005085"/>
                </a:lnTo>
                <a:lnTo>
                  <a:pt x="0" y="20050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929" t="-7799" r="0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9602824" y="4861442"/>
            <a:ext cx="2668013" cy="2001010"/>
          </a:xfrm>
          <a:custGeom>
            <a:avLst/>
            <a:gdLst/>
            <a:ahLst/>
            <a:cxnLst/>
            <a:rect r="r" b="b" t="t" l="l"/>
            <a:pathLst>
              <a:path h="2001010" w="2668013">
                <a:moveTo>
                  <a:pt x="0" y="0"/>
                </a:moveTo>
                <a:lnTo>
                  <a:pt x="2668014" y="0"/>
                </a:lnTo>
                <a:lnTo>
                  <a:pt x="2668014" y="2001010"/>
                </a:lnTo>
                <a:lnTo>
                  <a:pt x="0" y="20010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204" t="-7814" r="-2741" b="0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grpSp>
        <p:nvGrpSpPr>
          <p:cNvPr name="Group 12" id="12"/>
          <p:cNvGrpSpPr/>
          <p:nvPr/>
        </p:nvGrpSpPr>
        <p:grpSpPr>
          <a:xfrm rot="0">
            <a:off x="527375" y="7099516"/>
            <a:ext cx="17233250" cy="1662461"/>
            <a:chOff x="0" y="0"/>
            <a:chExt cx="22977667" cy="2216615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577124" y="369529"/>
              <a:ext cx="22400543" cy="1847086"/>
              <a:chOff x="0" y="0"/>
              <a:chExt cx="4424799" cy="364857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424799" cy="364857"/>
              </a:xfrm>
              <a:custGeom>
                <a:avLst/>
                <a:gdLst/>
                <a:ahLst/>
                <a:cxnLst/>
                <a:rect r="r" b="b" t="t" l="l"/>
                <a:pathLst>
                  <a:path h="364857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342277"/>
                    </a:lnTo>
                    <a:cubicBezTo>
                      <a:pt x="4424799" y="348265"/>
                      <a:pt x="4422420" y="354008"/>
                      <a:pt x="4418185" y="358243"/>
                    </a:cubicBezTo>
                    <a:cubicBezTo>
                      <a:pt x="4413950" y="362478"/>
                      <a:pt x="4408207" y="364857"/>
                      <a:pt x="4402219" y="364857"/>
                    </a:cubicBezTo>
                    <a:lnTo>
                      <a:pt x="22580" y="364857"/>
                    </a:lnTo>
                    <a:cubicBezTo>
                      <a:pt x="16591" y="364857"/>
                      <a:pt x="10848" y="362478"/>
                      <a:pt x="6614" y="358243"/>
                    </a:cubicBezTo>
                    <a:cubicBezTo>
                      <a:pt x="2379" y="354008"/>
                      <a:pt x="0" y="348265"/>
                      <a:pt x="0" y="342277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4424799" cy="4029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วัตถุประสงค์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6028958" y="755862"/>
              <a:ext cx="16280276" cy="10172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เพื่อให้ข้าราชการและเจ้าหน้าที่ของรัฐได้แสดงความมุ่งมั่นแน่วแน่ที่จะเป็นข้าราชการที่ดีและพลังของแผ่นดิน ปฏิบัติหน้าที่ตามรอยพระยุคลบาท ในฐานะข้าของแผ่นดินให้เกิดประโยชน์สุขแก่ประชาชนและประเทศชาติสืบไป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527375" y="8640437"/>
            <a:ext cx="17233250" cy="1445671"/>
            <a:chOff x="0" y="0"/>
            <a:chExt cx="22977667" cy="1927562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577124" y="369529"/>
              <a:ext cx="22400543" cy="1558033"/>
              <a:chOff x="0" y="0"/>
              <a:chExt cx="4424799" cy="30776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424799" cy="307760"/>
              </a:xfrm>
              <a:custGeom>
                <a:avLst/>
                <a:gdLst/>
                <a:ahLst/>
                <a:cxnLst/>
                <a:rect r="r" b="b" t="t" l="l"/>
                <a:pathLst>
                  <a:path h="307760" w="4424799">
                    <a:moveTo>
                      <a:pt x="22580" y="0"/>
                    </a:moveTo>
                    <a:lnTo>
                      <a:pt x="4402219" y="0"/>
                    </a:lnTo>
                    <a:cubicBezTo>
                      <a:pt x="4408207" y="0"/>
                      <a:pt x="4413950" y="2379"/>
                      <a:pt x="4418185" y="6614"/>
                    </a:cubicBezTo>
                    <a:cubicBezTo>
                      <a:pt x="4422420" y="10848"/>
                      <a:pt x="4424799" y="16591"/>
                      <a:pt x="4424799" y="22580"/>
                    </a:cubicBezTo>
                    <a:lnTo>
                      <a:pt x="4424799" y="285180"/>
                    </a:lnTo>
                    <a:cubicBezTo>
                      <a:pt x="4424799" y="291168"/>
                      <a:pt x="4422420" y="296911"/>
                      <a:pt x="4418185" y="301146"/>
                    </a:cubicBezTo>
                    <a:cubicBezTo>
                      <a:pt x="4413950" y="305381"/>
                      <a:pt x="4408207" y="307760"/>
                      <a:pt x="4402219" y="307760"/>
                    </a:cubicBezTo>
                    <a:lnTo>
                      <a:pt x="22580" y="307760"/>
                    </a:lnTo>
                    <a:cubicBezTo>
                      <a:pt x="16591" y="307760"/>
                      <a:pt x="10848" y="305381"/>
                      <a:pt x="6614" y="301146"/>
                    </a:cubicBezTo>
                    <a:cubicBezTo>
                      <a:pt x="2379" y="296911"/>
                      <a:pt x="0" y="291168"/>
                      <a:pt x="0" y="285180"/>
                    </a:cubicBezTo>
                    <a:lnTo>
                      <a:pt x="0" y="22580"/>
                    </a:lnTo>
                    <a:cubicBezTo>
                      <a:pt x="0" y="16591"/>
                      <a:pt x="2379" y="10848"/>
                      <a:pt x="6614" y="6614"/>
                    </a:cubicBezTo>
                    <a:cubicBezTo>
                      <a:pt x="10848" y="2379"/>
                      <a:pt x="16591" y="0"/>
                      <a:pt x="22580" y="0"/>
                    </a:cubicBezTo>
                    <a:close/>
                  </a:path>
                </a:pathLst>
              </a:custGeom>
              <a:solidFill>
                <a:srgbClr val="F8F4FF"/>
              </a:solidFill>
              <a:ln w="66675" cap="rnd">
                <a:solidFill>
                  <a:srgbClr val="C2AEE7"/>
                </a:solidFill>
                <a:prstDash val="solid"/>
                <a:round/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4424799" cy="34586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23" id="23"/>
            <p:cNvSpPr/>
            <p:nvPr/>
          </p:nvSpPr>
          <p:spPr>
            <a:xfrm flipH="false" flipV="false" rot="241512">
              <a:off x="163807" y="186279"/>
              <a:ext cx="5362083" cy="1555004"/>
            </a:xfrm>
            <a:custGeom>
              <a:avLst/>
              <a:gdLst/>
              <a:ahLst/>
              <a:cxnLst/>
              <a:rect r="r" b="b" t="t" l="l"/>
              <a:pathLst>
                <a:path h="1555004" w="5362083">
                  <a:moveTo>
                    <a:pt x="0" y="0"/>
                  </a:moveTo>
                  <a:lnTo>
                    <a:pt x="5362083" y="0"/>
                  </a:lnTo>
                  <a:lnTo>
                    <a:pt x="5362083" y="1555004"/>
                  </a:lnTo>
                  <a:lnTo>
                    <a:pt x="0" y="155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0" y="636915"/>
              <a:ext cx="5418979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Opun Mai Bold"/>
                  <a:ea typeface="Opun Mai Bold"/>
                  <a:cs typeface="Opun Mai Bold"/>
                  <a:sym typeface="Opun Mai Bold"/>
                </a:rPr>
                <a:t>ผลการดำเนินงาน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6028958" y="646440"/>
              <a:ext cx="16280276" cy="10172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150"/>
                </a:lnSpc>
              </a:pPr>
              <a:r>
                <a:rPr lang="en-US" sz="2100">
                  <a:solidFill>
                    <a:srgbClr val="8870A2"/>
                  </a:solidFill>
                  <a:latin typeface="Opun Mai"/>
                  <a:ea typeface="Opun Mai"/>
                  <a:cs typeface="Opun Mai"/>
                  <a:sym typeface="Opun Mai"/>
                </a:rPr>
                <a:t>ร้อยละ 66.04 ของบุคลากร กส.กสอ. เข้าร่วมกิจกรรม “กส.กสอ. ร่วมพิธีถวายสัตย์ปฏิญาณเพื่อเป็นข้าราชการที่ดีและพลังของแผ่นดิน” และตระหนักถึงความสำคัญของการเป็นข้าราชการที่ดี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028700" y="314797"/>
            <a:ext cx="13830833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8870A2"/>
                </a:solidFill>
                <a:latin typeface="Opun Mai Bold"/>
                <a:ea typeface="Opun Mai Bold"/>
                <a:cs typeface="Opun Mai Bold"/>
                <a:sym typeface="Opun Mai Bold"/>
              </a:rPr>
              <a:t>กิจกรรม “กส.กสอ. ร่วมพิธีถวายสัตย์ปฏิญาณเพื่อเป็นข้าราชการที่ดีและพลังของแผ่นดิน”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339563">
            <a:off x="-476805" y="3167983"/>
            <a:ext cx="1125489" cy="1015754"/>
          </a:xfrm>
          <a:custGeom>
            <a:avLst/>
            <a:gdLst/>
            <a:ahLst/>
            <a:cxnLst/>
            <a:rect r="r" b="b" t="t" l="l"/>
            <a:pathLst>
              <a:path h="1015754" w="1125489">
                <a:moveTo>
                  <a:pt x="0" y="0"/>
                </a:moveTo>
                <a:lnTo>
                  <a:pt x="1125489" y="0"/>
                </a:lnTo>
                <a:lnTo>
                  <a:pt x="1125489" y="1015754"/>
                </a:lnTo>
                <a:lnTo>
                  <a:pt x="0" y="10157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2028574">
            <a:off x="1160190" y="5369171"/>
            <a:ext cx="723113" cy="692380"/>
          </a:xfrm>
          <a:custGeom>
            <a:avLst/>
            <a:gdLst/>
            <a:ahLst/>
            <a:cxnLst/>
            <a:rect r="r" b="b" t="t" l="l"/>
            <a:pathLst>
              <a:path h="692380" w="723113">
                <a:moveTo>
                  <a:pt x="0" y="0"/>
                </a:moveTo>
                <a:lnTo>
                  <a:pt x="723113" y="0"/>
                </a:lnTo>
                <a:lnTo>
                  <a:pt x="723113" y="692381"/>
                </a:lnTo>
                <a:lnTo>
                  <a:pt x="0" y="692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4153274">
            <a:off x="16332971" y="5732079"/>
            <a:ext cx="660903" cy="574160"/>
          </a:xfrm>
          <a:custGeom>
            <a:avLst/>
            <a:gdLst/>
            <a:ahLst/>
            <a:cxnLst/>
            <a:rect r="r" b="b" t="t" l="l"/>
            <a:pathLst>
              <a:path h="574160" w="660903">
                <a:moveTo>
                  <a:pt x="0" y="0"/>
                </a:moveTo>
                <a:lnTo>
                  <a:pt x="660903" y="0"/>
                </a:lnTo>
                <a:lnTo>
                  <a:pt x="660903" y="574160"/>
                </a:lnTo>
                <a:lnTo>
                  <a:pt x="0" y="5741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783254" y="2936269"/>
            <a:ext cx="1416373" cy="1300488"/>
          </a:xfrm>
          <a:custGeom>
            <a:avLst/>
            <a:gdLst/>
            <a:ahLst/>
            <a:cxnLst/>
            <a:rect r="r" b="b" t="t" l="l"/>
            <a:pathLst>
              <a:path h="1300488" w="1416373">
                <a:moveTo>
                  <a:pt x="0" y="0"/>
                </a:moveTo>
                <a:lnTo>
                  <a:pt x="1416372" y="0"/>
                </a:lnTo>
                <a:lnTo>
                  <a:pt x="1416372" y="1300487"/>
                </a:lnTo>
                <a:lnTo>
                  <a:pt x="0" y="13004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DAGpAJWjA_8</dc:identifier>
  <dcterms:modified xsi:type="dcterms:W3CDTF">2011-08-01T06:04:30Z</dcterms:modified>
  <cp:revision>1</cp:revision>
  <dc:title>กส. องค์กรคุณธรรม 68</dc:title>
</cp:coreProperties>
</file>